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4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1pPr>
    <a:lvl2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2pPr>
    <a:lvl3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3pPr>
    <a:lvl4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4pPr>
    <a:lvl5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DAFA58-B0CD-F14E-AABC-89CE4FE65A95}" v="5" dt="2023-11-07T17:16:37.31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4694"/>
  </p:normalViewPr>
  <p:slideViewPr>
    <p:cSldViewPr snapToGrid="0">
      <p:cViewPr>
        <p:scale>
          <a:sx n="55" d="100"/>
          <a:sy n="55" d="100"/>
        </p:scale>
        <p:origin x="12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rgiesAlimentairesCanada" userId="681df444-77f7-4130-9f57-0598c9c98a81" providerId="ADAL" clId="{C0DAFA58-B0CD-F14E-AABC-89CE4FE65A95}"/>
    <pc:docChg chg="custSel modSld">
      <pc:chgData name="AllergiesAlimentairesCanada" userId="681df444-77f7-4130-9f57-0598c9c98a81" providerId="ADAL" clId="{C0DAFA58-B0CD-F14E-AABC-89CE4FE65A95}" dt="2023-11-05T19:19:11.678" v="15" actId="27636"/>
      <pc:docMkLst>
        <pc:docMk/>
      </pc:docMkLst>
      <pc:sldChg chg="modSp mod">
        <pc:chgData name="AllergiesAlimentairesCanada" userId="681df444-77f7-4130-9f57-0598c9c98a81" providerId="ADAL" clId="{C0DAFA58-B0CD-F14E-AABC-89CE4FE65A95}" dt="2023-11-05T19:19:11.461" v="0" actId="27636"/>
        <pc:sldMkLst>
          <pc:docMk/>
          <pc:sldMk cId="0" sldId="263"/>
        </pc:sldMkLst>
        <pc:spChg chg="mod">
          <ac:chgData name="AllergiesAlimentairesCanada" userId="681df444-77f7-4130-9f57-0598c9c98a81" providerId="ADAL" clId="{C0DAFA58-B0CD-F14E-AABC-89CE4FE65A95}" dt="2023-11-05T19:19:11.461" v="0" actId="27636"/>
          <ac:spMkLst>
            <pc:docMk/>
            <pc:sldMk cId="0" sldId="263"/>
            <ac:spMk id="391" creationId="{00000000-0000-0000-0000-000000000000}"/>
          </ac:spMkLst>
        </pc:spChg>
      </pc:sldChg>
      <pc:sldChg chg="modSp mod">
        <pc:chgData name="AllergiesAlimentairesCanada" userId="681df444-77f7-4130-9f57-0598c9c98a81" providerId="ADAL" clId="{C0DAFA58-B0CD-F14E-AABC-89CE4FE65A95}" dt="2023-11-05T19:19:11.489" v="3" actId="27636"/>
        <pc:sldMkLst>
          <pc:docMk/>
          <pc:sldMk cId="0" sldId="266"/>
        </pc:sldMkLst>
        <pc:spChg chg="mod">
          <ac:chgData name="AllergiesAlimentairesCanada" userId="681df444-77f7-4130-9f57-0598c9c98a81" providerId="ADAL" clId="{C0DAFA58-B0CD-F14E-AABC-89CE4FE65A95}" dt="2023-11-05T19:19:11.482" v="1" actId="27636"/>
          <ac:spMkLst>
            <pc:docMk/>
            <pc:sldMk cId="0" sldId="266"/>
            <ac:spMk id="425" creationId="{00000000-0000-0000-0000-000000000000}"/>
          </ac:spMkLst>
        </pc:spChg>
        <pc:spChg chg="mod">
          <ac:chgData name="AllergiesAlimentairesCanada" userId="681df444-77f7-4130-9f57-0598c9c98a81" providerId="ADAL" clId="{C0DAFA58-B0CD-F14E-AABC-89CE4FE65A95}" dt="2023-11-05T19:19:11.486" v="2" actId="27636"/>
          <ac:spMkLst>
            <pc:docMk/>
            <pc:sldMk cId="0" sldId="266"/>
            <ac:spMk id="427" creationId="{00000000-0000-0000-0000-000000000000}"/>
          </ac:spMkLst>
        </pc:spChg>
        <pc:spChg chg="mod">
          <ac:chgData name="AllergiesAlimentairesCanada" userId="681df444-77f7-4130-9f57-0598c9c98a81" providerId="ADAL" clId="{C0DAFA58-B0CD-F14E-AABC-89CE4FE65A95}" dt="2023-11-05T19:19:11.489" v="3" actId="27636"/>
          <ac:spMkLst>
            <pc:docMk/>
            <pc:sldMk cId="0" sldId="266"/>
            <ac:spMk id="429" creationId="{00000000-0000-0000-0000-000000000000}"/>
          </ac:spMkLst>
        </pc:spChg>
      </pc:sldChg>
      <pc:sldChg chg="modSp mod">
        <pc:chgData name="AllergiesAlimentairesCanada" userId="681df444-77f7-4130-9f57-0598c9c98a81" providerId="ADAL" clId="{C0DAFA58-B0CD-F14E-AABC-89CE4FE65A95}" dt="2023-11-05T19:19:11.497" v="4" actId="27636"/>
        <pc:sldMkLst>
          <pc:docMk/>
          <pc:sldMk cId="0" sldId="268"/>
        </pc:sldMkLst>
        <pc:spChg chg="mod">
          <ac:chgData name="AllergiesAlimentairesCanada" userId="681df444-77f7-4130-9f57-0598c9c98a81" providerId="ADAL" clId="{C0DAFA58-B0CD-F14E-AABC-89CE4FE65A95}" dt="2023-11-05T19:19:11.497" v="4" actId="27636"/>
          <ac:spMkLst>
            <pc:docMk/>
            <pc:sldMk cId="0" sldId="268"/>
            <ac:spMk id="448" creationId="{00000000-0000-0000-0000-000000000000}"/>
          </ac:spMkLst>
        </pc:spChg>
      </pc:sldChg>
      <pc:sldChg chg="modSp mod">
        <pc:chgData name="AllergiesAlimentairesCanada" userId="681df444-77f7-4130-9f57-0598c9c98a81" providerId="ADAL" clId="{C0DAFA58-B0CD-F14E-AABC-89CE4FE65A95}" dt="2023-11-05T19:19:11.511" v="5" actId="27636"/>
        <pc:sldMkLst>
          <pc:docMk/>
          <pc:sldMk cId="0" sldId="269"/>
        </pc:sldMkLst>
        <pc:spChg chg="mod">
          <ac:chgData name="AllergiesAlimentairesCanada" userId="681df444-77f7-4130-9f57-0598c9c98a81" providerId="ADAL" clId="{C0DAFA58-B0CD-F14E-AABC-89CE4FE65A95}" dt="2023-11-05T19:19:11.511" v="5" actId="27636"/>
          <ac:spMkLst>
            <pc:docMk/>
            <pc:sldMk cId="0" sldId="269"/>
            <ac:spMk id="465" creationId="{00000000-0000-0000-0000-000000000000}"/>
          </ac:spMkLst>
        </pc:spChg>
      </pc:sldChg>
      <pc:sldChg chg="modSp mod">
        <pc:chgData name="AllergiesAlimentairesCanada" userId="681df444-77f7-4130-9f57-0598c9c98a81" providerId="ADAL" clId="{C0DAFA58-B0CD-F14E-AABC-89CE4FE65A95}" dt="2023-11-05T19:19:11.518" v="6" actId="27636"/>
        <pc:sldMkLst>
          <pc:docMk/>
          <pc:sldMk cId="0" sldId="270"/>
        </pc:sldMkLst>
        <pc:spChg chg="mod">
          <ac:chgData name="AllergiesAlimentairesCanada" userId="681df444-77f7-4130-9f57-0598c9c98a81" providerId="ADAL" clId="{C0DAFA58-B0CD-F14E-AABC-89CE4FE65A95}" dt="2023-11-05T19:19:11.518" v="6" actId="27636"/>
          <ac:spMkLst>
            <pc:docMk/>
            <pc:sldMk cId="0" sldId="270"/>
            <ac:spMk id="483" creationId="{00000000-0000-0000-0000-000000000000}"/>
          </ac:spMkLst>
        </pc:spChg>
      </pc:sldChg>
      <pc:sldChg chg="modSp mod">
        <pc:chgData name="AllergiesAlimentairesCanada" userId="681df444-77f7-4130-9f57-0598c9c98a81" providerId="ADAL" clId="{C0DAFA58-B0CD-F14E-AABC-89CE4FE65A95}" dt="2023-11-05T19:19:11.570" v="7" actId="27636"/>
        <pc:sldMkLst>
          <pc:docMk/>
          <pc:sldMk cId="0" sldId="272"/>
        </pc:sldMkLst>
        <pc:spChg chg="mod">
          <ac:chgData name="AllergiesAlimentairesCanada" userId="681df444-77f7-4130-9f57-0598c9c98a81" providerId="ADAL" clId="{C0DAFA58-B0CD-F14E-AABC-89CE4FE65A95}" dt="2023-11-05T19:19:11.570" v="7" actId="27636"/>
          <ac:spMkLst>
            <pc:docMk/>
            <pc:sldMk cId="0" sldId="272"/>
            <ac:spMk id="529" creationId="{00000000-0000-0000-0000-000000000000}"/>
          </ac:spMkLst>
        </pc:spChg>
      </pc:sldChg>
      <pc:sldChg chg="modSp mod">
        <pc:chgData name="AllergiesAlimentairesCanada" userId="681df444-77f7-4130-9f57-0598c9c98a81" providerId="ADAL" clId="{C0DAFA58-B0CD-F14E-AABC-89CE4FE65A95}" dt="2023-11-05T19:19:11.578" v="8" actId="27636"/>
        <pc:sldMkLst>
          <pc:docMk/>
          <pc:sldMk cId="0" sldId="273"/>
        </pc:sldMkLst>
        <pc:spChg chg="mod">
          <ac:chgData name="AllergiesAlimentairesCanada" userId="681df444-77f7-4130-9f57-0598c9c98a81" providerId="ADAL" clId="{C0DAFA58-B0CD-F14E-AABC-89CE4FE65A95}" dt="2023-11-05T19:19:11.578" v="8" actId="27636"/>
          <ac:spMkLst>
            <pc:docMk/>
            <pc:sldMk cId="0" sldId="273"/>
            <ac:spMk id="550" creationId="{00000000-0000-0000-0000-000000000000}"/>
          </ac:spMkLst>
        </pc:spChg>
      </pc:sldChg>
      <pc:sldChg chg="modSp mod">
        <pc:chgData name="AllergiesAlimentairesCanada" userId="681df444-77f7-4130-9f57-0598c9c98a81" providerId="ADAL" clId="{C0DAFA58-B0CD-F14E-AABC-89CE4FE65A95}" dt="2023-11-05T19:19:11.595" v="9" actId="27636"/>
        <pc:sldMkLst>
          <pc:docMk/>
          <pc:sldMk cId="0" sldId="275"/>
        </pc:sldMkLst>
        <pc:spChg chg="mod">
          <ac:chgData name="AllergiesAlimentairesCanada" userId="681df444-77f7-4130-9f57-0598c9c98a81" providerId="ADAL" clId="{C0DAFA58-B0CD-F14E-AABC-89CE4FE65A95}" dt="2023-11-05T19:19:11.595" v="9" actId="27636"/>
          <ac:spMkLst>
            <pc:docMk/>
            <pc:sldMk cId="0" sldId="275"/>
            <ac:spMk id="578" creationId="{00000000-0000-0000-0000-000000000000}"/>
          </ac:spMkLst>
        </pc:spChg>
      </pc:sldChg>
      <pc:sldChg chg="modSp mod">
        <pc:chgData name="AllergiesAlimentairesCanada" userId="681df444-77f7-4130-9f57-0598c9c98a81" providerId="ADAL" clId="{C0DAFA58-B0CD-F14E-AABC-89CE4FE65A95}" dt="2023-11-05T19:19:11.612" v="11" actId="27636"/>
        <pc:sldMkLst>
          <pc:docMk/>
          <pc:sldMk cId="0" sldId="277"/>
        </pc:sldMkLst>
        <pc:spChg chg="mod">
          <ac:chgData name="AllergiesAlimentairesCanada" userId="681df444-77f7-4130-9f57-0598c9c98a81" providerId="ADAL" clId="{C0DAFA58-B0CD-F14E-AABC-89CE4FE65A95}" dt="2023-11-05T19:19:11.608" v="10" actId="27636"/>
          <ac:spMkLst>
            <pc:docMk/>
            <pc:sldMk cId="0" sldId="277"/>
            <ac:spMk id="623" creationId="{00000000-0000-0000-0000-000000000000}"/>
          </ac:spMkLst>
        </pc:spChg>
        <pc:spChg chg="mod">
          <ac:chgData name="AllergiesAlimentairesCanada" userId="681df444-77f7-4130-9f57-0598c9c98a81" providerId="ADAL" clId="{C0DAFA58-B0CD-F14E-AABC-89CE4FE65A95}" dt="2023-11-05T19:19:11.612" v="11" actId="27636"/>
          <ac:spMkLst>
            <pc:docMk/>
            <pc:sldMk cId="0" sldId="277"/>
            <ac:spMk id="625" creationId="{00000000-0000-0000-0000-000000000000}"/>
          </ac:spMkLst>
        </pc:spChg>
      </pc:sldChg>
      <pc:sldChg chg="modSp mod">
        <pc:chgData name="AllergiesAlimentairesCanada" userId="681df444-77f7-4130-9f57-0598c9c98a81" providerId="ADAL" clId="{C0DAFA58-B0CD-F14E-AABC-89CE4FE65A95}" dt="2023-11-05T19:19:11.636" v="12" actId="27636"/>
        <pc:sldMkLst>
          <pc:docMk/>
          <pc:sldMk cId="0" sldId="281"/>
        </pc:sldMkLst>
        <pc:spChg chg="mod">
          <ac:chgData name="AllergiesAlimentairesCanada" userId="681df444-77f7-4130-9f57-0598c9c98a81" providerId="ADAL" clId="{C0DAFA58-B0CD-F14E-AABC-89CE4FE65A95}" dt="2023-11-05T19:19:11.636" v="12" actId="27636"/>
          <ac:spMkLst>
            <pc:docMk/>
            <pc:sldMk cId="0" sldId="281"/>
            <ac:spMk id="662" creationId="{00000000-0000-0000-0000-000000000000}"/>
          </ac:spMkLst>
        </pc:spChg>
      </pc:sldChg>
      <pc:sldChg chg="modSp mod">
        <pc:chgData name="AllergiesAlimentairesCanada" userId="681df444-77f7-4130-9f57-0598c9c98a81" providerId="ADAL" clId="{C0DAFA58-B0CD-F14E-AABC-89CE4FE65A95}" dt="2023-11-05T19:19:11.671" v="14" actId="27636"/>
        <pc:sldMkLst>
          <pc:docMk/>
          <pc:sldMk cId="0" sldId="296"/>
        </pc:sldMkLst>
        <pc:spChg chg="mod">
          <ac:chgData name="AllergiesAlimentairesCanada" userId="681df444-77f7-4130-9f57-0598c9c98a81" providerId="ADAL" clId="{C0DAFA58-B0CD-F14E-AABC-89CE4FE65A95}" dt="2023-11-05T19:19:11.668" v="13" actId="27636"/>
          <ac:spMkLst>
            <pc:docMk/>
            <pc:sldMk cId="0" sldId="296"/>
            <ac:spMk id="903" creationId="{00000000-0000-0000-0000-000000000000}"/>
          </ac:spMkLst>
        </pc:spChg>
        <pc:spChg chg="mod">
          <ac:chgData name="AllergiesAlimentairesCanada" userId="681df444-77f7-4130-9f57-0598c9c98a81" providerId="ADAL" clId="{C0DAFA58-B0CD-F14E-AABC-89CE4FE65A95}" dt="2023-11-05T19:19:11.671" v="14" actId="27636"/>
          <ac:spMkLst>
            <pc:docMk/>
            <pc:sldMk cId="0" sldId="296"/>
            <ac:spMk id="906" creationId="{00000000-0000-0000-0000-000000000000}"/>
          </ac:spMkLst>
        </pc:spChg>
      </pc:sldChg>
      <pc:sldChg chg="modSp mod">
        <pc:chgData name="AllergiesAlimentairesCanada" userId="681df444-77f7-4130-9f57-0598c9c98a81" providerId="ADAL" clId="{C0DAFA58-B0CD-F14E-AABC-89CE4FE65A95}" dt="2023-11-05T19:19:11.678" v="15" actId="27636"/>
        <pc:sldMkLst>
          <pc:docMk/>
          <pc:sldMk cId="0" sldId="298"/>
        </pc:sldMkLst>
        <pc:spChg chg="mod">
          <ac:chgData name="AllergiesAlimentairesCanada" userId="681df444-77f7-4130-9f57-0598c9c98a81" providerId="ADAL" clId="{C0DAFA58-B0CD-F14E-AABC-89CE4FE65A95}" dt="2023-11-05T19:19:11.678" v="15" actId="27636"/>
          <ac:spMkLst>
            <pc:docMk/>
            <pc:sldMk cId="0" sldId="298"/>
            <ac:spMk id="96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1143000" y="685800"/>
            <a:ext cx="4572000" cy="3429000"/>
          </a:xfrm>
          <a:prstGeom prst="rect">
            <a:avLst/>
          </a:prstGeom>
        </p:spPr>
        <p:txBody>
          <a:bodyPr/>
          <a:lstStyle/>
          <a:p>
            <a:endParaRPr/>
          </a:p>
        </p:txBody>
      </p:sp>
      <p:sp>
        <p:nvSpPr>
          <p:cNvPr id="211" name="Shape 21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Arial"/>
      </a:defRPr>
    </a:lvl1pPr>
    <a:lvl2pPr indent="228600" defTabSz="1828800" latinLnBrk="0">
      <a:defRPr sz="2400">
        <a:latin typeface="+mj-lt"/>
        <a:ea typeface="+mj-ea"/>
        <a:cs typeface="+mj-cs"/>
        <a:sym typeface="Arial"/>
      </a:defRPr>
    </a:lvl2pPr>
    <a:lvl3pPr indent="457200" defTabSz="1828800" latinLnBrk="0">
      <a:defRPr sz="2400">
        <a:latin typeface="+mj-lt"/>
        <a:ea typeface="+mj-ea"/>
        <a:cs typeface="+mj-cs"/>
        <a:sym typeface="Arial"/>
      </a:defRPr>
    </a:lvl3pPr>
    <a:lvl4pPr indent="685800" defTabSz="1828800" latinLnBrk="0">
      <a:defRPr sz="2400">
        <a:latin typeface="+mj-lt"/>
        <a:ea typeface="+mj-ea"/>
        <a:cs typeface="+mj-cs"/>
        <a:sym typeface="Arial"/>
      </a:defRPr>
    </a:lvl4pPr>
    <a:lvl5pPr indent="914400" defTabSz="1828800" latinLnBrk="0">
      <a:defRPr sz="2400">
        <a:latin typeface="+mj-lt"/>
        <a:ea typeface="+mj-ea"/>
        <a:cs typeface="+mj-cs"/>
        <a:sym typeface="Arial"/>
      </a:defRPr>
    </a:lvl5pPr>
    <a:lvl6pPr indent="1143000" defTabSz="1828800" latinLnBrk="0">
      <a:defRPr sz="2400">
        <a:latin typeface="+mj-lt"/>
        <a:ea typeface="+mj-ea"/>
        <a:cs typeface="+mj-cs"/>
        <a:sym typeface="Arial"/>
      </a:defRPr>
    </a:lvl6pPr>
    <a:lvl7pPr indent="1371600" defTabSz="1828800" latinLnBrk="0">
      <a:defRPr sz="2400">
        <a:latin typeface="+mj-lt"/>
        <a:ea typeface="+mj-ea"/>
        <a:cs typeface="+mj-cs"/>
        <a:sym typeface="Arial"/>
      </a:defRPr>
    </a:lvl7pPr>
    <a:lvl8pPr indent="1600200" defTabSz="1828800" latinLnBrk="0">
      <a:defRPr sz="2400">
        <a:latin typeface="+mj-lt"/>
        <a:ea typeface="+mj-ea"/>
        <a:cs typeface="+mj-cs"/>
        <a:sym typeface="Arial"/>
      </a:defRPr>
    </a:lvl8pPr>
    <a:lvl9pPr indent="1828800" defTabSz="1828800" latinLnBrk="0">
      <a:defRPr sz="2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lvl1pPr marL="171450" indent="-171450" defTabSz="914400">
              <a:buSzPct val="100000"/>
              <a:buFont typeface="Arial"/>
              <a:buChar char="•"/>
              <a:defRPr sz="1200"/>
            </a:lvl1pPr>
          </a:lstStyle>
          <a:p>
            <a:r>
              <a:t>Aujourd'hui, nous allons parler d'allergie alimentaire.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xfrm>
            <a:off x="381000" y="685800"/>
            <a:ext cx="6096000" cy="3429000"/>
          </a:xfrm>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L'anaphylaxie est le type de réaction allergique le plus grave; elle peut :</a:t>
            </a:r>
          </a:p>
          <a:p>
            <a:pPr marL="347472" lvl="1" indent="-171450" defTabSz="914400">
              <a:buSzPct val="100000"/>
              <a:buFont typeface="Arial"/>
              <a:buChar char="o"/>
              <a:defRPr sz="1200"/>
            </a:pPr>
            <a:r>
              <a:t>Affecter différentes parties du corps comme les poumons, l'estomac et le cœur</a:t>
            </a:r>
          </a:p>
          <a:p>
            <a:pPr marL="347472" lvl="1" indent="-171450" defTabSz="914400">
              <a:buSzPct val="100000"/>
              <a:buFont typeface="Arial"/>
              <a:buChar char="o"/>
              <a:defRPr sz="1200"/>
            </a:pPr>
            <a:r>
              <a:t>Survenir rapidement – parfois en quelques minutes, parfois plus longtemps - dans les quelques heures qui suivent la consommation d'un aliment </a:t>
            </a:r>
          </a:p>
          <a:p>
            <a:pPr marL="347472" lvl="1" indent="-171450" defTabSz="914400">
              <a:buSzPct val="100000"/>
              <a:buFont typeface="Arial"/>
              <a:buChar char="o"/>
              <a:defRPr sz="1200"/>
            </a:pPr>
            <a:r>
              <a:t>Être très dangereuse, même mortelle</a:t>
            </a:r>
          </a:p>
          <a:p>
            <a:pPr marL="173736" indent="-173736" defTabSz="914400">
              <a:buSzPct val="100000"/>
              <a:buFont typeface="Arial"/>
              <a:buChar char="•"/>
              <a:defRPr sz="1200"/>
            </a:pPr>
            <a:r>
              <a:t>Pour toutes ces raisons, on considère que l’anaphylaxie est une urgence médicale.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xfrm>
            <a:off x="381000" y="685800"/>
            <a:ext cx="6096000" cy="3429000"/>
          </a:xfrm>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Savais-tu que l'odeur d'un aliment ne provoque </a:t>
            </a:r>
            <a:r>
              <a:rPr u="sng"/>
              <a:t>pas</a:t>
            </a:r>
            <a:r>
              <a:t> à elle seule une réaction allergique? Les réactions sont causées par des protéines alimentaires précises. </a:t>
            </a:r>
          </a:p>
          <a:p>
            <a:pPr marL="171450" indent="-171450" defTabSz="914400">
              <a:buSzPct val="100000"/>
              <a:buFont typeface="Arial"/>
              <a:buChar char="•"/>
              <a:defRPr sz="1200"/>
            </a:pPr>
            <a:r>
              <a:t>Comme les odeurs des aliments ne contiennent pas de protéines, elles ne peuvent pas provoquer de réactions allergiques. </a:t>
            </a:r>
          </a:p>
          <a:p>
            <a:pPr marL="171450" indent="-171450" defTabSz="914400">
              <a:buSzPct val="100000"/>
              <a:buFont typeface="Arial"/>
              <a:buChar char="•"/>
              <a:defRPr sz="1200"/>
            </a:pPr>
            <a:r>
              <a:t>Cela dit, si quelqu’un sent l'aliment auquel il est allergique, ça peut le rendre très anxieux ou mal à l'aise. </a:t>
            </a:r>
          </a:p>
          <a:p>
            <a:pPr marL="171450" indent="-171450" defTabSz="914400">
              <a:buSzPct val="100000"/>
              <a:buFont typeface="Arial"/>
              <a:buChar char="•"/>
              <a:defRPr sz="1200" b="1"/>
            </a:pPr>
            <a:r>
              <a:t>Remarque pour les enseignants : </a:t>
            </a:r>
            <a:r>
              <a:rPr b="0"/>
              <a:t>Sentir l'odeur d'un aliment n'est </a:t>
            </a:r>
            <a:r>
              <a:rPr b="0" u="sng"/>
              <a:t>pas</a:t>
            </a:r>
            <a:r>
              <a:rPr b="0"/>
              <a:t> la même chose que d'inhaler des protéines en suspension dans l’air. Dans certains cas, l'inhalation de protéines en suspension dans l’air peut provoquer des réactions allergiques. Par exemple, les protéines peuvent être transférées dans la vapeur de poissons ou de crustacés grésillant dans la poêle. Habituellement, ces réactions sont légères, mais des réactions graves sont parfois survenues.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xfrm>
            <a:off x="381000" y="685800"/>
            <a:ext cx="6096000" cy="3429000"/>
          </a:xfrm>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 Tâche : </a:t>
            </a:r>
            <a:r>
              <a:rPr b="0"/>
              <a:t>Faire jouer la vidéo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xfrm>
            <a:off x="381000" y="685800"/>
            <a:ext cx="6096000" cy="3429000"/>
          </a:xfrm>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Tu peux avoir différents signes et symptômes en cas d'anaphylaxie. </a:t>
            </a:r>
          </a:p>
          <a:p>
            <a:pPr marL="171450" indent="-171450" defTabSz="914400">
              <a:buSzPct val="100000"/>
              <a:buFont typeface="Arial"/>
              <a:buChar char="•"/>
              <a:defRPr sz="1200"/>
            </a:pPr>
            <a:r>
              <a:t>Les symptômes concernent généralement deux systèmes corporels ou plus : la peau, la respiration, l'estomac et le cœur. </a:t>
            </a:r>
            <a:r>
              <a:rPr sz="1800">
                <a:latin typeface="Segoe UI"/>
                <a:ea typeface="Segoe UI"/>
                <a:cs typeface="Segoe UI"/>
                <a:sym typeface="Segoe UI"/>
              </a:rPr>
              <a:t>Parfois, les symptômes respiratoires ou cardiaques peuvent à eux seuls constituer une anaphylaxie</a:t>
            </a:r>
            <a:r>
              <a:t>. </a:t>
            </a:r>
          </a:p>
          <a:p>
            <a:pPr marL="171450" indent="-171450" defTabSz="914400">
              <a:buSzPct val="100000"/>
              <a:buFont typeface="Arial"/>
              <a:buChar char="•"/>
              <a:defRPr sz="1200"/>
            </a:pPr>
            <a:r>
              <a:t>En cas d'anaphylaxie, ta peau peut être enflée ou rouge, elle peut démanger ou être chaude, ou il peut y avoir beaucoup de zones d’urticaire sur ton corps. L'urticaire ressemble à de petites bosses rouges.</a:t>
            </a:r>
          </a:p>
          <a:p>
            <a:pPr marL="171450" indent="-171450" defTabSz="914400">
              <a:buSzPct val="100000"/>
              <a:buFont typeface="Arial"/>
              <a:buChar char="•"/>
              <a:defRPr sz="1200"/>
            </a:pPr>
            <a:r>
              <a:t>Si ton système respiratoire est affecté, tu peux tousser, avoir une respiration sifflante (un silement quand tu respires) ou avoir l'impression de ne pas pouvoir respirer. Tu peux ressentir un serrement ou une douleur à la poitrine. Ta gorge peut être serrée ou tu peux avoir du mal à avaler, ou ta voix peut avoir un son différent. </a:t>
            </a:r>
          </a:p>
          <a:p>
            <a:pPr marL="171450" indent="-171450" defTabSz="914400">
              <a:buSzPct val="100000"/>
              <a:buFont typeface="Arial"/>
              <a:buChar char="•"/>
              <a:defRPr sz="1200"/>
            </a:pPr>
            <a:r>
              <a:t>Si ton estomac est affecté, tu peux avoir des nausées ou des douleurs ou des crampes d'estomac.</a:t>
            </a:r>
          </a:p>
          <a:p>
            <a:pPr marL="171450" indent="-171450" defTabSz="914400">
              <a:buSzPct val="100000"/>
              <a:buFont typeface="Arial"/>
              <a:buChar char="•"/>
              <a:defRPr sz="1200"/>
            </a:pPr>
            <a:r>
              <a:t>Si ton cœur est affecté, la couleur de ta peau peut être plus pâle que la normale ou prendre une couleur « bleue », ou tu peux te sentir étourdi ou avoir des vertiges.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Un médicament appelé épinéphrine est le meilleur pour traiter l'anaphylaxie. </a:t>
            </a:r>
          </a:p>
          <a:p>
            <a:pPr marL="171450" indent="-171450" defTabSz="914400">
              <a:buSzPct val="100000"/>
              <a:buFont typeface="Arial"/>
              <a:buChar char="•"/>
              <a:defRPr sz="1200"/>
            </a:pPr>
            <a:r>
              <a:t>C'est la forme médicinale de l'hormone adrénaline, qui est fabriquée par ton corps et est libérée quand tu es confronté à une situation excitante ou stressante. </a:t>
            </a:r>
          </a:p>
          <a:p>
            <a:pPr marL="171450" indent="-171450" defTabSz="914400">
              <a:buSzPct val="100000"/>
              <a:buFont typeface="Arial"/>
              <a:buChar char="•"/>
              <a:defRPr sz="1200"/>
            </a:pPr>
            <a:r>
              <a:t>L'adrénaline aide à te protéger en augmentant ton rythme cardiaque et en te donnant un regain d'énergie. </a:t>
            </a:r>
          </a:p>
          <a:p>
            <a:pPr marL="171450" indent="-171450" defTabSz="914400">
              <a:buSzPct val="100000"/>
              <a:buFont typeface="Arial"/>
              <a:buChar char="•"/>
              <a:defRPr sz="1200"/>
            </a:pPr>
            <a:r>
              <a:t>L'épinéphrine aide ton corps à réagir en annulant les symptômes d'une réaction allergique.</a:t>
            </a:r>
          </a:p>
          <a:p>
            <a:pPr defTabSz="914400">
              <a:defRPr sz="1200"/>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xfrm>
            <a:off x="381000" y="685800"/>
            <a:ext cx="6096000" cy="3429000"/>
          </a:xfrm>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rPr dirty="0"/>
              <a:t>Un auto-</a:t>
            </a:r>
            <a:r>
              <a:rPr dirty="0" err="1"/>
              <a:t>injecteur</a:t>
            </a:r>
            <a:r>
              <a:rPr dirty="0"/>
              <a:t> </a:t>
            </a:r>
            <a:r>
              <a:rPr dirty="0" err="1"/>
              <a:t>d'épinéphrine</a:t>
            </a:r>
            <a:r>
              <a:rPr dirty="0"/>
              <a:t> </a:t>
            </a:r>
            <a:r>
              <a:rPr dirty="0" err="1"/>
              <a:t>est</a:t>
            </a:r>
            <a:r>
              <a:rPr dirty="0"/>
              <a:t> un petit </a:t>
            </a:r>
            <a:r>
              <a:rPr dirty="0" err="1"/>
              <a:t>dispositif</a:t>
            </a:r>
            <a:r>
              <a:rPr dirty="0"/>
              <a:t> qui </a:t>
            </a:r>
            <a:r>
              <a:rPr dirty="0" err="1"/>
              <a:t>contient</a:t>
            </a:r>
            <a:r>
              <a:rPr dirty="0"/>
              <a:t> </a:t>
            </a:r>
            <a:r>
              <a:rPr dirty="0" err="1"/>
              <a:t>une</a:t>
            </a:r>
            <a:r>
              <a:rPr dirty="0"/>
              <a:t> dose </a:t>
            </a:r>
            <a:r>
              <a:rPr dirty="0" err="1"/>
              <a:t>d'épinéphrine</a:t>
            </a:r>
            <a:r>
              <a:rPr dirty="0"/>
              <a:t>.</a:t>
            </a:r>
          </a:p>
          <a:p>
            <a:pPr marL="171450" indent="-171450" defTabSz="914400">
              <a:buSzPct val="100000"/>
              <a:buFont typeface="Arial"/>
              <a:buChar char="•"/>
              <a:defRPr sz="1200"/>
            </a:pPr>
            <a:r>
              <a:rPr dirty="0"/>
              <a:t>Il </a:t>
            </a:r>
            <a:r>
              <a:rPr dirty="0" err="1"/>
              <a:t>est</a:t>
            </a:r>
            <a:r>
              <a:rPr dirty="0"/>
              <a:t> </a:t>
            </a:r>
            <a:r>
              <a:rPr dirty="0" err="1"/>
              <a:t>conçu</a:t>
            </a:r>
            <a:r>
              <a:rPr dirty="0"/>
              <a:t> pour </a:t>
            </a:r>
            <a:r>
              <a:rPr dirty="0" err="1"/>
              <a:t>être</a:t>
            </a:r>
            <a:r>
              <a:rPr dirty="0"/>
              <a:t> </a:t>
            </a:r>
            <a:r>
              <a:rPr dirty="0" err="1"/>
              <a:t>administré</a:t>
            </a:r>
            <a:r>
              <a:rPr dirty="0"/>
              <a:t> par </a:t>
            </a:r>
            <a:r>
              <a:rPr dirty="0" err="1"/>
              <a:t>n'importe</a:t>
            </a:r>
            <a:r>
              <a:rPr dirty="0"/>
              <a:t> qui, y </a:t>
            </a:r>
            <a:r>
              <a:rPr dirty="0" err="1"/>
              <a:t>compris</a:t>
            </a:r>
            <a:r>
              <a:rPr dirty="0"/>
              <a:t> les </a:t>
            </a:r>
            <a:r>
              <a:rPr dirty="0" err="1"/>
              <a:t>personnes</a:t>
            </a:r>
            <a:r>
              <a:rPr dirty="0"/>
              <a:t> qui </a:t>
            </a:r>
            <a:r>
              <a:rPr dirty="0" err="1"/>
              <a:t>n'ont</a:t>
            </a:r>
            <a:r>
              <a:rPr dirty="0"/>
              <a:t> pas de formation </a:t>
            </a:r>
            <a:r>
              <a:rPr dirty="0" err="1"/>
              <a:t>médicale</a:t>
            </a:r>
            <a:r>
              <a:rPr dirty="0"/>
              <a:t>.</a:t>
            </a:r>
          </a:p>
          <a:p>
            <a:pPr marL="171450" indent="-171450" defTabSz="914400">
              <a:buSzPct val="100000"/>
              <a:buFont typeface="Arial"/>
              <a:buChar char="•"/>
              <a:defRPr sz="1200"/>
            </a:pPr>
            <a:r>
              <a:rPr dirty="0" err="1"/>
              <a:t>L'épinéphrine</a:t>
            </a:r>
            <a:r>
              <a:rPr dirty="0"/>
              <a:t> </a:t>
            </a:r>
            <a:r>
              <a:rPr dirty="0" err="1"/>
              <a:t>est</a:t>
            </a:r>
            <a:r>
              <a:rPr dirty="0"/>
              <a:t> sans danger. </a:t>
            </a:r>
            <a:r>
              <a:rPr dirty="0" err="1"/>
              <a:t>Même</a:t>
            </a:r>
            <a:r>
              <a:rPr dirty="0"/>
              <a:t> </a:t>
            </a:r>
            <a:r>
              <a:rPr dirty="0" err="1"/>
              <a:t>si</a:t>
            </a:r>
            <a:r>
              <a:rPr dirty="0"/>
              <a:t> </a:t>
            </a:r>
            <a:r>
              <a:rPr dirty="0" err="1"/>
              <a:t>tu</a:t>
            </a:r>
            <a:r>
              <a:rPr dirty="0"/>
              <a:t> </a:t>
            </a:r>
            <a:r>
              <a:rPr dirty="0" err="1"/>
              <a:t>n'es</a:t>
            </a:r>
            <a:r>
              <a:rPr dirty="0"/>
              <a:t> pas </a:t>
            </a:r>
            <a:r>
              <a:rPr dirty="0" err="1"/>
              <a:t>sûr</a:t>
            </a:r>
            <a:r>
              <a:rPr dirty="0"/>
              <a:t> </a:t>
            </a:r>
            <a:r>
              <a:rPr dirty="0" err="1"/>
              <a:t>s’il</a:t>
            </a:r>
            <a:r>
              <a:rPr dirty="0"/>
              <a:t> </a:t>
            </a:r>
            <a:r>
              <a:rPr dirty="0" err="1"/>
              <a:t>s’agit</a:t>
            </a:r>
            <a:r>
              <a:rPr dirty="0"/>
              <a:t> </a:t>
            </a:r>
            <a:r>
              <a:rPr dirty="0" err="1"/>
              <a:t>d’une</a:t>
            </a:r>
            <a:r>
              <a:rPr dirty="0"/>
              <a:t> </a:t>
            </a:r>
            <a:r>
              <a:rPr dirty="0" err="1"/>
              <a:t>anaphylaxie</a:t>
            </a:r>
            <a:r>
              <a:rPr dirty="0"/>
              <a:t>, la </a:t>
            </a:r>
            <a:r>
              <a:rPr dirty="0" err="1"/>
              <a:t>meilleure</a:t>
            </a:r>
            <a:r>
              <a:rPr dirty="0"/>
              <a:t> option </a:t>
            </a:r>
            <a:r>
              <a:rPr dirty="0" err="1"/>
              <a:t>est</a:t>
            </a:r>
            <a:r>
              <a:rPr dirty="0"/>
              <a:t> </a:t>
            </a:r>
            <a:r>
              <a:rPr dirty="0" err="1"/>
              <a:t>d'utiliser</a:t>
            </a:r>
            <a:r>
              <a:rPr dirty="0"/>
              <a:t> </a:t>
            </a:r>
            <a:r>
              <a:rPr dirty="0" err="1"/>
              <a:t>l'auto-injecteur</a:t>
            </a:r>
            <a:r>
              <a:rPr dirty="0"/>
              <a:t> </a:t>
            </a:r>
            <a:r>
              <a:rPr dirty="0" err="1"/>
              <a:t>d'épinéphrine</a:t>
            </a:r>
            <a:r>
              <a:rPr dirty="0"/>
              <a:t>.</a:t>
            </a:r>
          </a:p>
          <a:p>
            <a:pPr marL="171450" indent="-171450" defTabSz="914400">
              <a:buSzPct val="100000"/>
              <a:buFont typeface="Arial"/>
              <a:buChar char="•"/>
              <a:defRPr sz="1200"/>
            </a:pPr>
            <a:r>
              <a:rPr dirty="0"/>
              <a:t>Après </a:t>
            </a:r>
            <a:r>
              <a:rPr dirty="0" err="1"/>
              <a:t>avoir</a:t>
            </a:r>
            <a:r>
              <a:rPr dirty="0"/>
              <a:t> </a:t>
            </a:r>
            <a:r>
              <a:rPr dirty="0" err="1"/>
              <a:t>reçu</a:t>
            </a:r>
            <a:r>
              <a:rPr dirty="0"/>
              <a:t> de </a:t>
            </a:r>
            <a:r>
              <a:rPr dirty="0" err="1"/>
              <a:t>l'épinéphrine</a:t>
            </a:r>
            <a:r>
              <a:rPr dirty="0"/>
              <a:t>, </a:t>
            </a:r>
            <a:r>
              <a:rPr dirty="0" err="1"/>
              <a:t>une</a:t>
            </a:r>
            <a:r>
              <a:rPr dirty="0"/>
              <a:t> </a:t>
            </a:r>
            <a:r>
              <a:rPr dirty="0" err="1"/>
              <a:t>personne</a:t>
            </a:r>
            <a:r>
              <a:rPr dirty="0"/>
              <a:t> doit se </a:t>
            </a:r>
            <a:r>
              <a:rPr dirty="0" err="1"/>
              <a:t>rendre</a:t>
            </a:r>
            <a:r>
              <a:rPr dirty="0"/>
              <a:t> </a:t>
            </a:r>
            <a:r>
              <a:rPr dirty="0" err="1"/>
              <a:t>à</a:t>
            </a:r>
            <a:r>
              <a:rPr dirty="0"/>
              <a:t> </a:t>
            </a:r>
            <a:r>
              <a:rPr dirty="0" err="1"/>
              <a:t>l'hôpital</a:t>
            </a:r>
            <a:r>
              <a:rPr dirty="0"/>
              <a:t> pour se faire examiner </a:t>
            </a:r>
            <a:r>
              <a:rPr dirty="0" err="1"/>
              <a:t>en</a:t>
            </a:r>
            <a:r>
              <a:rPr dirty="0"/>
              <a:t> raison de </a:t>
            </a:r>
            <a:r>
              <a:rPr dirty="0" err="1"/>
              <a:t>sa</a:t>
            </a:r>
            <a:r>
              <a:rPr dirty="0"/>
              <a:t> </a:t>
            </a:r>
            <a:r>
              <a:rPr dirty="0" err="1"/>
              <a:t>réaction</a:t>
            </a:r>
            <a:r>
              <a:rPr dirty="0"/>
              <a:t> (et non </a:t>
            </a:r>
            <a:r>
              <a:rPr dirty="0" err="1"/>
              <a:t>parce</a:t>
            </a:r>
            <a:r>
              <a:rPr dirty="0"/>
              <a:t> que de </a:t>
            </a:r>
            <a:r>
              <a:rPr dirty="0" err="1"/>
              <a:t>l'épinéphrine</a:t>
            </a:r>
            <a:r>
              <a:rPr dirty="0"/>
              <a:t> a </a:t>
            </a:r>
            <a:r>
              <a:rPr dirty="0" err="1"/>
              <a:t>été</a:t>
            </a:r>
            <a:r>
              <a:rPr dirty="0"/>
              <a:t> </a:t>
            </a:r>
            <a:r>
              <a:rPr dirty="0" err="1"/>
              <a:t>utilisée</a:t>
            </a:r>
            <a:r>
              <a:rPr dirty="0"/>
              <a:t>).</a:t>
            </a:r>
          </a:p>
          <a:p>
            <a:pPr>
              <a:defRPr sz="1200"/>
            </a:pPr>
            <a:r>
              <a:rPr dirty="0"/>
              <a:t>Les 3 marques </a:t>
            </a:r>
            <a:r>
              <a:rPr dirty="0" err="1"/>
              <a:t>d'auto-injecteurs</a:t>
            </a:r>
            <a:r>
              <a:rPr dirty="0"/>
              <a:t> </a:t>
            </a:r>
            <a:r>
              <a:rPr dirty="0" err="1"/>
              <a:t>d'épinéphrine</a:t>
            </a:r>
            <a:r>
              <a:rPr dirty="0"/>
              <a:t> </a:t>
            </a:r>
            <a:r>
              <a:rPr dirty="0" err="1"/>
              <a:t>offerts</a:t>
            </a:r>
            <a:r>
              <a:rPr dirty="0"/>
              <a:t> au Canada </a:t>
            </a:r>
            <a:r>
              <a:rPr dirty="0" err="1"/>
              <a:t>sont</a:t>
            </a:r>
            <a:r>
              <a:rPr dirty="0"/>
              <a:t> </a:t>
            </a:r>
            <a:r>
              <a:rPr dirty="0" err="1"/>
              <a:t>utilisées</a:t>
            </a:r>
            <a:r>
              <a:rPr dirty="0"/>
              <a:t> de la </a:t>
            </a:r>
            <a:r>
              <a:rPr dirty="0" err="1"/>
              <a:t>même</a:t>
            </a:r>
            <a:r>
              <a:rPr dirty="0"/>
              <a:t> </a:t>
            </a:r>
            <a:r>
              <a:rPr dirty="0" err="1"/>
              <a:t>façon</a:t>
            </a:r>
            <a:r>
              <a:rPr dirty="0"/>
              <a:t>. </a:t>
            </a:r>
            <a:r>
              <a:rPr dirty="0" err="1"/>
              <a:t>Mais</a:t>
            </a:r>
            <a:r>
              <a:rPr dirty="0"/>
              <a:t> </a:t>
            </a:r>
            <a:r>
              <a:rPr dirty="0" err="1"/>
              <a:t>montrer</a:t>
            </a:r>
            <a:r>
              <a:rPr dirty="0"/>
              <a:t> les </a:t>
            </a:r>
            <a:r>
              <a:rPr dirty="0" err="1"/>
              <a:t>vidéos</a:t>
            </a:r>
            <a:r>
              <a:rPr dirty="0"/>
              <a:t> </a:t>
            </a:r>
            <a:r>
              <a:rPr dirty="0" err="1"/>
              <a:t>propres</a:t>
            </a:r>
            <a:r>
              <a:rPr dirty="0"/>
              <a:t> </a:t>
            </a:r>
            <a:r>
              <a:rPr dirty="0" err="1"/>
              <a:t>à</a:t>
            </a:r>
            <a:r>
              <a:rPr dirty="0"/>
              <a:t> </a:t>
            </a:r>
            <a:r>
              <a:rPr dirty="0" err="1"/>
              <a:t>chaque</a:t>
            </a:r>
            <a:r>
              <a:rPr dirty="0"/>
              <a:t> auto-</a:t>
            </a:r>
            <a:r>
              <a:rPr dirty="0" err="1"/>
              <a:t>injecteur</a:t>
            </a:r>
            <a:r>
              <a:rPr dirty="0"/>
              <a:t> </a:t>
            </a:r>
            <a:r>
              <a:rPr dirty="0" err="1"/>
              <a:t>peut</a:t>
            </a:r>
            <a:r>
              <a:rPr dirty="0"/>
              <a:t> aider </a:t>
            </a:r>
            <a:r>
              <a:rPr dirty="0" err="1"/>
              <a:t>vos</a:t>
            </a:r>
            <a:r>
              <a:rPr dirty="0"/>
              <a:t> </a:t>
            </a:r>
            <a:r>
              <a:rPr dirty="0" err="1"/>
              <a:t>élèves</a:t>
            </a:r>
            <a:r>
              <a:rPr dirty="0"/>
              <a:t> </a:t>
            </a:r>
            <a:r>
              <a:rPr dirty="0" err="1"/>
              <a:t>à</a:t>
            </a:r>
            <a:r>
              <a:rPr dirty="0"/>
              <a:t> se </a:t>
            </a:r>
            <a:r>
              <a:rPr dirty="0" err="1"/>
              <a:t>familiariser</a:t>
            </a:r>
            <a:r>
              <a:rPr dirty="0"/>
              <a:t> et se </a:t>
            </a:r>
            <a:r>
              <a:rPr dirty="0" err="1"/>
              <a:t>sentir</a:t>
            </a:r>
            <a:r>
              <a:rPr dirty="0"/>
              <a:t> </a:t>
            </a:r>
            <a:r>
              <a:rPr dirty="0" err="1"/>
              <a:t>à</a:t>
            </a:r>
            <a:r>
              <a:rPr dirty="0"/>
              <a:t> </a:t>
            </a:r>
            <a:r>
              <a:rPr dirty="0" err="1"/>
              <a:t>l’aise</a:t>
            </a:r>
            <a:r>
              <a:rPr dirty="0"/>
              <a:t> avec </a:t>
            </a:r>
            <a:r>
              <a:rPr dirty="0" err="1"/>
              <a:t>chaque</a:t>
            </a:r>
            <a:r>
              <a:rPr dirty="0"/>
              <a:t> </a:t>
            </a:r>
            <a:r>
              <a:rPr dirty="0" err="1"/>
              <a:t>dispositif</a:t>
            </a:r>
            <a:r>
              <a:rPr dirty="0"/>
              <a:t>. Dans la </a:t>
            </a:r>
            <a:r>
              <a:rPr dirty="0" err="1"/>
              <a:t>vidéo</a:t>
            </a:r>
            <a:r>
              <a:rPr dirty="0"/>
              <a:t> </a:t>
            </a:r>
            <a:r>
              <a:rPr dirty="0" err="1"/>
              <a:t>à</a:t>
            </a:r>
            <a:r>
              <a:rPr dirty="0"/>
              <a:t> la diapositive </a:t>
            </a:r>
            <a:r>
              <a:rPr dirty="0" err="1"/>
              <a:t>suivante</a:t>
            </a:r>
            <a:r>
              <a:rPr dirty="0"/>
              <a:t>, on </a:t>
            </a:r>
            <a:r>
              <a:rPr dirty="0" err="1"/>
              <a:t>fera</a:t>
            </a:r>
            <a:r>
              <a:rPr dirty="0"/>
              <a:t> la </a:t>
            </a:r>
            <a:r>
              <a:rPr dirty="0" err="1"/>
              <a:t>démonstration</a:t>
            </a:r>
            <a:r>
              <a:rPr dirty="0"/>
              <a:t> avec </a:t>
            </a:r>
            <a:r>
              <a:rPr dirty="0" err="1"/>
              <a:t>EpiPen</a:t>
            </a:r>
            <a:r>
              <a:rPr baseline="30000" dirty="0" err="1"/>
              <a:t>MD</a:t>
            </a:r>
            <a:r>
              <a:rPr dirty="0"/>
              <a:t>. Pour </a:t>
            </a:r>
            <a:r>
              <a:rPr dirty="0" err="1"/>
              <a:t>accéder</a:t>
            </a:r>
            <a:r>
              <a:rPr dirty="0"/>
              <a:t> aux 3 </a:t>
            </a:r>
            <a:r>
              <a:rPr dirty="0" err="1"/>
              <a:t>vidéos</a:t>
            </a:r>
            <a:r>
              <a:rPr dirty="0"/>
              <a:t>, y </a:t>
            </a:r>
            <a:r>
              <a:rPr dirty="0" err="1"/>
              <a:t>compris</a:t>
            </a:r>
            <a:r>
              <a:rPr dirty="0"/>
              <a:t> ALLERJECT® et </a:t>
            </a:r>
            <a:r>
              <a:rPr dirty="0" err="1"/>
              <a:t>Emerade</a:t>
            </a:r>
            <a:r>
              <a:rPr baseline="30000" dirty="0" err="1"/>
              <a:t>MD</a:t>
            </a:r>
            <a:r>
              <a:rPr dirty="0"/>
              <a:t>, </a:t>
            </a:r>
            <a:r>
              <a:rPr dirty="0" err="1"/>
              <a:t>veuillez</a:t>
            </a:r>
            <a:r>
              <a:rPr dirty="0"/>
              <a:t> </a:t>
            </a:r>
            <a:r>
              <a:rPr dirty="0" err="1"/>
              <a:t>vous</a:t>
            </a:r>
            <a:r>
              <a:rPr dirty="0"/>
              <a:t> </a:t>
            </a:r>
            <a:r>
              <a:rPr dirty="0" err="1"/>
              <a:t>rendre</a:t>
            </a:r>
            <a:r>
              <a:rPr dirty="0"/>
              <a:t> sur le site Web </a:t>
            </a:r>
            <a:r>
              <a:rPr dirty="0" err="1"/>
              <a:t>d’Allergies</a:t>
            </a:r>
            <a:r>
              <a:rPr dirty="0"/>
              <a:t> </a:t>
            </a:r>
            <a:r>
              <a:rPr dirty="0" err="1"/>
              <a:t>Alimentaires</a:t>
            </a:r>
            <a:r>
              <a:rPr dirty="0"/>
              <a:t> Canada </a:t>
            </a:r>
            <a:r>
              <a:rPr dirty="0" err="1"/>
              <a:t>ici</a:t>
            </a:r>
            <a:r>
              <a:rPr dirty="0"/>
              <a:t> : https://</a:t>
            </a:r>
            <a:r>
              <a:rPr sz="1800" dirty="0" err="1">
                <a:latin typeface="Segoe UI"/>
                <a:ea typeface="Segoe UI"/>
                <a:cs typeface="Segoe UI"/>
                <a:sym typeface="Segoe UI"/>
              </a:rPr>
              <a:t>allergiesalimentairescanada.ca</a:t>
            </a:r>
            <a:r>
              <a:rPr sz="1800" dirty="0">
                <a:latin typeface="Segoe UI"/>
                <a:ea typeface="Segoe UI"/>
                <a:cs typeface="Segoe UI"/>
                <a:sym typeface="Segoe UI"/>
              </a:rPr>
              <a:t>/</a:t>
            </a:r>
            <a:r>
              <a:rPr sz="1800" dirty="0" err="1">
                <a:latin typeface="Segoe UI"/>
                <a:ea typeface="Segoe UI"/>
                <a:cs typeface="Segoe UI"/>
                <a:sym typeface="Segoe UI"/>
              </a:rPr>
              <a:t>formationepi</a:t>
            </a:r>
            <a:endParaRPr sz="1800" dirty="0">
              <a:latin typeface="Segoe UI"/>
              <a:ea typeface="Segoe UI"/>
              <a:cs typeface="Segoe UI"/>
              <a:sym typeface="Segoe UI"/>
            </a:endParaRPr>
          </a:p>
          <a:p>
            <a:pPr marL="185737" lvl="1" indent="-185737">
              <a:lnSpc>
                <a:spcPct val="115000"/>
              </a:lnSpc>
              <a:spcBef>
                <a:spcPts val="800"/>
              </a:spcBef>
              <a:buSzPct val="100000"/>
              <a:buFont typeface="Arial"/>
              <a:buChar char="•"/>
              <a:defRPr sz="1200"/>
            </a:pPr>
            <a:r>
              <a:rPr dirty="0"/>
              <a:t>Après les </a:t>
            </a:r>
            <a:r>
              <a:rPr dirty="0" err="1"/>
              <a:t>vidéos</a:t>
            </a:r>
            <a:r>
              <a:rPr dirty="0"/>
              <a:t>, il </a:t>
            </a:r>
            <a:r>
              <a:rPr dirty="0" err="1"/>
              <a:t>peut</a:t>
            </a:r>
            <a:r>
              <a:rPr dirty="0"/>
              <a:t> </a:t>
            </a:r>
            <a:r>
              <a:rPr dirty="0" err="1"/>
              <a:t>être</a:t>
            </a:r>
            <a:r>
              <a:rPr dirty="0"/>
              <a:t> </a:t>
            </a:r>
            <a:r>
              <a:rPr dirty="0" err="1"/>
              <a:t>bénéfique</a:t>
            </a:r>
            <a:r>
              <a:rPr dirty="0"/>
              <a:t> de </a:t>
            </a:r>
            <a:r>
              <a:rPr dirty="0" err="1"/>
              <a:t>discuter</a:t>
            </a:r>
            <a:r>
              <a:rPr dirty="0"/>
              <a:t> des </a:t>
            </a:r>
            <a:r>
              <a:rPr dirty="0" err="1"/>
              <a:t>similarités</a:t>
            </a:r>
            <a:r>
              <a:rPr dirty="0"/>
              <a:t> et des </a:t>
            </a:r>
            <a:r>
              <a:rPr dirty="0" err="1"/>
              <a:t>différences</a:t>
            </a:r>
            <a:r>
              <a:rPr dirty="0"/>
              <a:t> entre les auto-</a:t>
            </a:r>
            <a:r>
              <a:rPr dirty="0" err="1"/>
              <a:t>injecteurs</a:t>
            </a:r>
            <a:r>
              <a:rPr dirty="0"/>
              <a:t> : </a:t>
            </a:r>
            <a:r>
              <a:rPr dirty="0" err="1"/>
              <a:t>Renforcez</a:t>
            </a:r>
            <a:r>
              <a:rPr dirty="0"/>
              <a:t> le fait </a:t>
            </a:r>
            <a:r>
              <a:rPr dirty="0" err="1"/>
              <a:t>qu'ils</a:t>
            </a:r>
            <a:r>
              <a:rPr dirty="0"/>
              <a:t> </a:t>
            </a:r>
            <a:r>
              <a:rPr dirty="0" err="1"/>
              <a:t>peuvent</a:t>
            </a:r>
            <a:r>
              <a:rPr dirty="0"/>
              <a:t> </a:t>
            </a:r>
            <a:r>
              <a:rPr dirty="0" err="1"/>
              <a:t>paraître</a:t>
            </a:r>
            <a:r>
              <a:rPr dirty="0"/>
              <a:t> </a:t>
            </a:r>
            <a:r>
              <a:rPr dirty="0" err="1"/>
              <a:t>différents</a:t>
            </a:r>
            <a:r>
              <a:rPr dirty="0"/>
              <a:t>, </a:t>
            </a:r>
            <a:r>
              <a:rPr dirty="0" err="1"/>
              <a:t>mais</a:t>
            </a:r>
            <a:r>
              <a:rPr dirty="0"/>
              <a:t> </a:t>
            </a:r>
            <a:r>
              <a:rPr dirty="0" err="1"/>
              <a:t>qu'ils</a:t>
            </a:r>
            <a:r>
              <a:rPr dirty="0"/>
              <a:t> </a:t>
            </a:r>
            <a:r>
              <a:rPr dirty="0" err="1"/>
              <a:t>contiennent</a:t>
            </a:r>
            <a:r>
              <a:rPr dirty="0"/>
              <a:t> </a:t>
            </a:r>
            <a:r>
              <a:rPr dirty="0" err="1"/>
              <a:t>tous</a:t>
            </a:r>
            <a:r>
              <a:rPr dirty="0"/>
              <a:t> de </a:t>
            </a:r>
            <a:r>
              <a:rPr dirty="0" err="1"/>
              <a:t>l'épinéphrine</a:t>
            </a:r>
            <a:r>
              <a:rPr dirty="0"/>
              <a:t>, qui </a:t>
            </a:r>
            <a:r>
              <a:rPr dirty="0" err="1"/>
              <a:t>est</a:t>
            </a:r>
            <a:r>
              <a:rPr dirty="0"/>
              <a:t> le </a:t>
            </a:r>
            <a:r>
              <a:rPr dirty="0" err="1"/>
              <a:t>seul</a:t>
            </a:r>
            <a:r>
              <a:rPr dirty="0"/>
              <a:t> </a:t>
            </a:r>
            <a:r>
              <a:rPr dirty="0" err="1"/>
              <a:t>médicament</a:t>
            </a:r>
            <a:r>
              <a:rPr dirty="0"/>
              <a:t> pour </a:t>
            </a:r>
            <a:r>
              <a:rPr dirty="0" err="1"/>
              <a:t>traiter</a:t>
            </a:r>
            <a:r>
              <a:rPr dirty="0"/>
              <a:t> </a:t>
            </a:r>
            <a:r>
              <a:rPr dirty="0" err="1"/>
              <a:t>l'anaphylaxie</a:t>
            </a:r>
            <a:r>
              <a:rPr dirty="0"/>
              <a:t> et </a:t>
            </a:r>
            <a:r>
              <a:rPr dirty="0" err="1"/>
              <a:t>qu'ils</a:t>
            </a:r>
            <a:r>
              <a:rPr dirty="0"/>
              <a:t> </a:t>
            </a:r>
            <a:r>
              <a:rPr dirty="0" err="1"/>
              <a:t>comportent</a:t>
            </a:r>
            <a:r>
              <a:rPr dirty="0"/>
              <a:t> </a:t>
            </a:r>
            <a:r>
              <a:rPr dirty="0" err="1"/>
              <a:t>tous</a:t>
            </a:r>
            <a:r>
              <a:rPr dirty="0"/>
              <a:t> des instructions </a:t>
            </a:r>
            <a:r>
              <a:rPr dirty="0" err="1"/>
              <a:t>écrites</a:t>
            </a:r>
            <a:r>
              <a:rPr dirty="0"/>
              <a:t> pour aider </a:t>
            </a:r>
            <a:r>
              <a:rPr dirty="0" err="1"/>
              <a:t>à</a:t>
            </a:r>
            <a:r>
              <a:rPr dirty="0"/>
              <a:t> </a:t>
            </a:r>
            <a:r>
              <a:rPr dirty="0" err="1"/>
              <a:t>leur</a:t>
            </a:r>
            <a:r>
              <a:rPr dirty="0"/>
              <a:t> </a:t>
            </a:r>
            <a:r>
              <a:rPr dirty="0" err="1"/>
              <a:t>utilisation</a:t>
            </a:r>
            <a:r>
              <a:rPr dirty="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xfrm>
            <a:off x="381000" y="685800"/>
            <a:ext cx="6096000" cy="3429000"/>
          </a:xfrm>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rPr dirty="0" err="1"/>
              <a:t>Tâche</a:t>
            </a:r>
            <a:r>
              <a:rPr dirty="0"/>
              <a:t> : </a:t>
            </a:r>
            <a:r>
              <a:rPr b="0" dirty="0"/>
              <a:t>Faire </a:t>
            </a:r>
            <a:r>
              <a:rPr b="0" dirty="0" err="1"/>
              <a:t>jouer</a:t>
            </a:r>
            <a:r>
              <a:rPr b="0" dirty="0"/>
              <a:t> la </a:t>
            </a:r>
            <a:r>
              <a:rPr b="0" dirty="0" err="1"/>
              <a:t>vidéo</a:t>
            </a:r>
            <a:r>
              <a:rPr b="0" dirty="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xfrm>
            <a:off x="381000" y="685800"/>
            <a:ext cx="6096000" cy="3429000"/>
          </a:xfrm>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Pendant qu'une personne utilise un auto-injecteur d'épinéphrine, une autre personne peut composer le 9-1-1.</a:t>
            </a:r>
          </a:p>
          <a:p>
            <a:pPr marL="171450" indent="-171450" defTabSz="914400">
              <a:buSzPct val="100000"/>
              <a:buFont typeface="Arial"/>
              <a:buChar char="•"/>
              <a:defRPr sz="1200"/>
            </a:pPr>
            <a:r>
              <a:t>Même si tu n'es pas sûr qu’il s’agit d’une anaphylaxie, la meilleure option est d'utiliser l'auto-injecteur d'épinéphrine et de ne pas tarder à donner une deuxième dose si nécessaire. </a:t>
            </a:r>
          </a:p>
          <a:p>
            <a:pPr marL="171450" indent="-171450" defTabSz="914400">
              <a:buSzPct val="100000"/>
              <a:buFont typeface="Arial"/>
              <a:buChar char="•"/>
              <a:defRPr sz="1200"/>
            </a:pPr>
            <a:r>
              <a:t>Lorsque tu donnes une dose d'épinéphrine, tu dois toujours noter l'heure qu’il est.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noRot="1" noChangeAspect="1"/>
          </p:cNvSpPr>
          <p:nvPr>
            <p:ph type="sldImg"/>
          </p:nvPr>
        </p:nvSpPr>
        <p:spPr>
          <a:xfrm>
            <a:off x="381000" y="685800"/>
            <a:ext cx="6096000" cy="3429000"/>
          </a:xfrm>
          <a:prstGeom prst="rect">
            <a:avLst/>
          </a:prstGeom>
        </p:spPr>
        <p:txBody>
          <a:bodyPr/>
          <a:lstStyle/>
          <a:p>
            <a:endParaRPr/>
          </a:p>
        </p:txBody>
      </p:sp>
      <p:sp>
        <p:nvSpPr>
          <p:cNvPr id="629" name="Shape 62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Il est important d'aller à l'hôpital après avoir reçu de l'épinéphrine.</a:t>
            </a:r>
          </a:p>
          <a:p>
            <a:pPr marL="171450" indent="-171450" defTabSz="914400">
              <a:buSzPct val="100000"/>
              <a:buFont typeface="Arial"/>
              <a:buChar char="•"/>
              <a:defRPr sz="1200"/>
            </a:pPr>
            <a:r>
              <a:t>Il y a un risque de deuxième réaction ou que les symptômes ne soient pas complètement disparus. Parfois, il faut plus d'épinéphrine ou un autre médicament.</a:t>
            </a:r>
          </a:p>
          <a:p>
            <a:pPr marL="171450" indent="-171450" defTabSz="914400">
              <a:buSzPct val="100000"/>
              <a:buFont typeface="Arial"/>
              <a:buChar char="•"/>
              <a:defRPr sz="1200"/>
            </a:pPr>
            <a:r>
              <a:t>La réaction allergique est la raison pour laquelle il faut aller à l'hôpital, et non pas parce que l'épinéphrine a été utilisée.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xfrm>
            <a:off x="381000" y="685800"/>
            <a:ext cx="6096000" cy="3429000"/>
          </a:xfrm>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Il y a différentes positions du corps auxquelles il faut penser lorsqu'on donne de l'épinéphrine et après. </a:t>
            </a:r>
          </a:p>
          <a:p>
            <a:pPr marL="171450" indent="-171450" defTabSz="914400">
              <a:buSzPct val="100000"/>
              <a:buFont typeface="Arial"/>
              <a:buChar char="•"/>
              <a:defRPr sz="1200"/>
            </a:pPr>
            <a:r>
              <a:t>Avant d'administrer l'épinéphrine : il peut être utile de relever ou de tenir les jambes pour réduire les mouvements.</a:t>
            </a:r>
          </a:p>
          <a:p>
            <a:pPr marL="171450" indent="-171450" defTabSz="914400">
              <a:buSzPct val="100000"/>
              <a:buFont typeface="Arial"/>
              <a:buChar char="•"/>
              <a:defRPr sz="1200"/>
            </a:pPr>
            <a:r>
              <a:t>Si l’enfant est allongé, ne le faites pas asseoir ou lever brusquement pendant une réaction anaphylactique, même après avoir reçu de l'épinéphrine. </a:t>
            </a:r>
          </a:p>
          <a:p>
            <a:pPr marL="171450" indent="-171450" defTabSz="914400">
              <a:buSzPct val="100000"/>
              <a:buFont typeface="Arial"/>
              <a:buChar char="•"/>
              <a:defRPr sz="1200"/>
            </a:pPr>
            <a:r>
              <a:t>Les changements soudains de position peuvent faire baisser la tension artérielle et en fait aggraver son état, et mettre la vie en danger.</a:t>
            </a:r>
          </a:p>
          <a:p>
            <a:pPr marL="171450" indent="-171450" defTabSz="914400">
              <a:buSzPct val="100000"/>
              <a:buFont typeface="Arial"/>
              <a:buChar char="•"/>
              <a:defRPr sz="1200"/>
            </a:pPr>
            <a:r>
              <a:t>Après l’injection d’épinéphrine, vous pouvez utiliser tout ce que vous avez sous la main pour relever ses jambes : sacs à dos, vestes, couvertures, etc.</a:t>
            </a:r>
          </a:p>
          <a:p>
            <a:pPr marL="171450" indent="-171450" defTabSz="914400">
              <a:buSzPct val="100000"/>
              <a:buFont typeface="Arial"/>
              <a:buChar char="•"/>
              <a:defRPr sz="1800">
                <a:latin typeface="Segoe UI"/>
                <a:ea typeface="Segoe UI"/>
                <a:cs typeface="Segoe UI"/>
                <a:sym typeface="Segoe UI"/>
              </a:defRPr>
            </a:pPr>
            <a:r>
              <a:t>I</a:t>
            </a:r>
            <a:r>
              <a:rPr sz="1200">
                <a:latin typeface="+mj-lt"/>
                <a:ea typeface="+mj-ea"/>
                <a:cs typeface="+mj-cs"/>
                <a:sym typeface="Arial"/>
              </a:rPr>
              <a:t>l peut être utile de s'allonger avec un jeune enfant pour l’aider à rester calme.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pPr marL="171450" indent="-171450" defTabSz="914400">
              <a:buSzPct val="100000"/>
              <a:buFont typeface="Arial"/>
              <a:buChar char="•"/>
              <a:defRPr sz="1000" b="1"/>
            </a:pPr>
            <a:r>
              <a:rPr dirty="0" err="1"/>
              <a:t>Tâche</a:t>
            </a:r>
            <a:r>
              <a:rPr dirty="0"/>
              <a:t> : </a:t>
            </a:r>
            <a:r>
              <a:rPr b="0" dirty="0"/>
              <a:t>Faire </a:t>
            </a:r>
            <a:r>
              <a:rPr b="0" dirty="0" err="1"/>
              <a:t>jouer</a:t>
            </a:r>
            <a:r>
              <a:rPr b="0" dirty="0"/>
              <a:t> la </a:t>
            </a:r>
            <a:r>
              <a:rPr b="0" dirty="0" err="1"/>
              <a:t>vidéo</a:t>
            </a:r>
            <a:endParaRPr b="0" dirty="0"/>
          </a:p>
          <a:p>
            <a:pPr defTabSz="914400">
              <a:defRPr sz="1000"/>
            </a:pPr>
            <a:endParaRPr b="0" dirty="0"/>
          </a:p>
          <a:p>
            <a:pPr marL="171450" indent="-171450" defTabSz="914400">
              <a:buSzPct val="100000"/>
              <a:buFont typeface="Arial"/>
              <a:buChar char="•"/>
              <a:defRPr sz="1000" b="1"/>
            </a:pPr>
            <a:r>
              <a:rPr dirty="0" err="1"/>
              <a:t>Ces</a:t>
            </a:r>
            <a:r>
              <a:rPr dirty="0"/>
              <a:t> notes </a:t>
            </a:r>
            <a:r>
              <a:rPr dirty="0" err="1"/>
              <a:t>sont</a:t>
            </a:r>
            <a:r>
              <a:rPr dirty="0"/>
              <a:t> pour </a:t>
            </a:r>
            <a:r>
              <a:rPr dirty="0" err="1"/>
              <a:t>l'enseignant</a:t>
            </a:r>
            <a:r>
              <a:rPr dirty="0"/>
              <a:t>. Pas </a:t>
            </a:r>
            <a:r>
              <a:rPr dirty="0" err="1"/>
              <a:t>besoin</a:t>
            </a:r>
            <a:r>
              <a:rPr dirty="0"/>
              <a:t> de les lire </a:t>
            </a:r>
            <a:r>
              <a:rPr dirty="0" err="1"/>
              <a:t>à</a:t>
            </a:r>
            <a:r>
              <a:rPr dirty="0"/>
              <a:t> haute </a:t>
            </a:r>
            <a:r>
              <a:rPr dirty="0" err="1"/>
              <a:t>voix</a:t>
            </a:r>
            <a:r>
              <a:rPr dirty="0"/>
              <a:t>, car la </a:t>
            </a:r>
            <a:r>
              <a:rPr dirty="0" err="1"/>
              <a:t>vidéo</a:t>
            </a:r>
            <a:r>
              <a:rPr dirty="0"/>
              <a:t> </a:t>
            </a:r>
            <a:r>
              <a:rPr dirty="0" err="1"/>
              <a:t>fournit</a:t>
            </a:r>
            <a:r>
              <a:rPr dirty="0"/>
              <a:t> </a:t>
            </a:r>
            <a:r>
              <a:rPr dirty="0" err="1"/>
              <a:t>l’information</a:t>
            </a:r>
            <a:r>
              <a:rPr dirty="0"/>
              <a:t> que </a:t>
            </a:r>
            <a:r>
              <a:rPr dirty="0" err="1"/>
              <a:t>voici</a:t>
            </a:r>
            <a:r>
              <a:rPr dirty="0"/>
              <a:t> : </a:t>
            </a:r>
          </a:p>
          <a:p>
            <a:pPr marL="347472" lvl="1" indent="-171450" defTabSz="914400">
              <a:buSzPct val="100000"/>
              <a:buFont typeface="Arial"/>
              <a:buChar char="o"/>
              <a:defRPr sz="1000"/>
            </a:pPr>
            <a:r>
              <a:rPr dirty="0"/>
              <a:t>Caroline Lorette </a:t>
            </a:r>
            <a:r>
              <a:rPr dirty="0" err="1"/>
              <a:t>était</a:t>
            </a:r>
            <a:r>
              <a:rPr dirty="0"/>
              <a:t> </a:t>
            </a:r>
            <a:r>
              <a:rPr dirty="0" err="1"/>
              <a:t>une</a:t>
            </a:r>
            <a:r>
              <a:rPr dirty="0"/>
              <a:t> fille </a:t>
            </a:r>
            <a:r>
              <a:rPr dirty="0" err="1"/>
              <a:t>douce</a:t>
            </a:r>
            <a:r>
              <a:rPr dirty="0"/>
              <a:t> et </a:t>
            </a:r>
            <a:r>
              <a:rPr dirty="0" err="1"/>
              <a:t>heureuse</a:t>
            </a:r>
            <a:r>
              <a:rPr dirty="0"/>
              <a:t> qui </a:t>
            </a:r>
            <a:r>
              <a:rPr dirty="0" err="1"/>
              <a:t>vivait</a:t>
            </a:r>
            <a:r>
              <a:rPr dirty="0"/>
              <a:t> au Nouveau-Brunswick. Elle </a:t>
            </a:r>
            <a:r>
              <a:rPr dirty="0" err="1"/>
              <a:t>aimait</a:t>
            </a:r>
            <a:r>
              <a:rPr dirty="0"/>
              <a:t> faire du sport, </a:t>
            </a:r>
            <a:r>
              <a:rPr dirty="0" err="1"/>
              <a:t>danser</a:t>
            </a:r>
            <a:r>
              <a:rPr dirty="0"/>
              <a:t> et passer du temps avec </a:t>
            </a:r>
            <a:r>
              <a:rPr dirty="0" err="1"/>
              <a:t>ses</a:t>
            </a:r>
            <a:r>
              <a:rPr dirty="0"/>
              <a:t> </a:t>
            </a:r>
            <a:r>
              <a:rPr dirty="0" err="1"/>
              <a:t>amis</a:t>
            </a:r>
            <a:r>
              <a:rPr dirty="0"/>
              <a:t> et </a:t>
            </a:r>
            <a:r>
              <a:rPr dirty="0" err="1"/>
              <a:t>sa</a:t>
            </a:r>
            <a:r>
              <a:rPr dirty="0"/>
              <a:t> </a:t>
            </a:r>
            <a:r>
              <a:rPr dirty="0" err="1"/>
              <a:t>famille</a:t>
            </a:r>
            <a:r>
              <a:rPr dirty="0"/>
              <a:t>, et </a:t>
            </a:r>
            <a:r>
              <a:rPr dirty="0" err="1"/>
              <a:t>elle</a:t>
            </a:r>
            <a:r>
              <a:rPr dirty="0"/>
              <a:t> </a:t>
            </a:r>
            <a:r>
              <a:rPr dirty="0" err="1"/>
              <a:t>avait</a:t>
            </a:r>
            <a:r>
              <a:rPr dirty="0"/>
              <a:t> des allergies </a:t>
            </a:r>
            <a:r>
              <a:rPr dirty="0" err="1"/>
              <a:t>alimentaires</a:t>
            </a:r>
            <a:r>
              <a:rPr dirty="0"/>
              <a:t>. </a:t>
            </a:r>
          </a:p>
          <a:p>
            <a:pPr marL="347472" lvl="1" indent="-171450" defTabSz="914400">
              <a:buSzPct val="100000"/>
              <a:buFont typeface="Arial"/>
              <a:buChar char="o"/>
              <a:defRPr sz="1000"/>
            </a:pPr>
            <a:r>
              <a:rPr dirty="0" err="1"/>
              <a:t>À</a:t>
            </a:r>
            <a:r>
              <a:rPr dirty="0"/>
              <a:t> </a:t>
            </a:r>
            <a:r>
              <a:rPr dirty="0" err="1"/>
              <a:t>l'âge</a:t>
            </a:r>
            <a:r>
              <a:rPr dirty="0"/>
              <a:t> de 14 </a:t>
            </a:r>
            <a:r>
              <a:rPr dirty="0" err="1"/>
              <a:t>ans</a:t>
            </a:r>
            <a:r>
              <a:rPr dirty="0"/>
              <a:t>, Caroline </a:t>
            </a:r>
            <a:r>
              <a:rPr dirty="0" err="1"/>
              <a:t>est</a:t>
            </a:r>
            <a:r>
              <a:rPr dirty="0"/>
              <a:t> </a:t>
            </a:r>
            <a:r>
              <a:rPr dirty="0" err="1"/>
              <a:t>décédée</a:t>
            </a:r>
            <a:r>
              <a:rPr dirty="0"/>
              <a:t> </a:t>
            </a:r>
            <a:r>
              <a:rPr dirty="0" err="1"/>
              <a:t>parce</a:t>
            </a:r>
            <a:r>
              <a:rPr dirty="0"/>
              <a:t> </a:t>
            </a:r>
            <a:r>
              <a:rPr dirty="0" err="1"/>
              <a:t>qu'elle</a:t>
            </a:r>
            <a:r>
              <a:rPr dirty="0"/>
              <a:t> a </a:t>
            </a:r>
            <a:r>
              <a:rPr dirty="0" err="1"/>
              <a:t>mangé</a:t>
            </a:r>
            <a:r>
              <a:rPr dirty="0"/>
              <a:t> par </a:t>
            </a:r>
            <a:r>
              <a:rPr dirty="0" err="1"/>
              <a:t>mégarde</a:t>
            </a:r>
            <a:r>
              <a:rPr dirty="0"/>
              <a:t> </a:t>
            </a:r>
            <a:r>
              <a:rPr dirty="0" err="1"/>
              <a:t>quelque</a:t>
            </a:r>
            <a:r>
              <a:rPr dirty="0"/>
              <a:t> chose </a:t>
            </a:r>
            <a:r>
              <a:rPr dirty="0" err="1"/>
              <a:t>auquel</a:t>
            </a:r>
            <a:r>
              <a:rPr dirty="0"/>
              <a:t> </a:t>
            </a:r>
            <a:r>
              <a:rPr dirty="0" err="1"/>
              <a:t>elle</a:t>
            </a:r>
            <a:r>
              <a:rPr dirty="0"/>
              <a:t> </a:t>
            </a:r>
            <a:r>
              <a:rPr dirty="0" err="1"/>
              <a:t>était</a:t>
            </a:r>
            <a:r>
              <a:rPr dirty="0"/>
              <a:t> </a:t>
            </a:r>
            <a:r>
              <a:rPr dirty="0" err="1"/>
              <a:t>allergique</a:t>
            </a:r>
            <a:r>
              <a:rPr dirty="0"/>
              <a:t>. Sa </a:t>
            </a:r>
            <a:r>
              <a:rPr dirty="0" err="1"/>
              <a:t>famille</a:t>
            </a:r>
            <a:r>
              <a:rPr dirty="0"/>
              <a:t> </a:t>
            </a:r>
            <a:r>
              <a:rPr dirty="0" err="1"/>
              <a:t>veut</a:t>
            </a:r>
            <a:r>
              <a:rPr dirty="0"/>
              <a:t> </a:t>
            </a:r>
            <a:r>
              <a:rPr dirty="0" err="1"/>
              <a:t>s'assurer</a:t>
            </a:r>
            <a:r>
              <a:rPr dirty="0"/>
              <a:t> que tout le monde </a:t>
            </a:r>
            <a:r>
              <a:rPr dirty="0" err="1"/>
              <a:t>en</a:t>
            </a:r>
            <a:r>
              <a:rPr dirty="0"/>
              <a:t> </a:t>
            </a:r>
            <a:r>
              <a:rPr dirty="0" err="1"/>
              <a:t>sache</a:t>
            </a:r>
            <a:r>
              <a:rPr dirty="0"/>
              <a:t> plus sur </a:t>
            </a:r>
            <a:r>
              <a:rPr dirty="0" err="1"/>
              <a:t>l'allergie</a:t>
            </a:r>
            <a:r>
              <a:rPr dirty="0"/>
              <a:t> </a:t>
            </a:r>
            <a:r>
              <a:rPr dirty="0" err="1"/>
              <a:t>alimentaire</a:t>
            </a:r>
            <a:r>
              <a:rPr dirty="0"/>
              <a:t>. </a:t>
            </a:r>
            <a:r>
              <a:rPr dirty="0" err="1"/>
              <a:t>C'est</a:t>
            </a:r>
            <a:r>
              <a:rPr dirty="0"/>
              <a:t> </a:t>
            </a:r>
            <a:r>
              <a:rPr dirty="0" err="1"/>
              <a:t>une</a:t>
            </a:r>
            <a:r>
              <a:rPr dirty="0"/>
              <a:t> bonne idée, car des </a:t>
            </a:r>
            <a:r>
              <a:rPr dirty="0" err="1"/>
              <a:t>personnes</a:t>
            </a:r>
            <a:r>
              <a:rPr dirty="0"/>
              <a:t> de </a:t>
            </a:r>
            <a:r>
              <a:rPr dirty="0" err="1"/>
              <a:t>tous</a:t>
            </a:r>
            <a:r>
              <a:rPr dirty="0"/>
              <a:t> </a:t>
            </a:r>
            <a:r>
              <a:rPr dirty="0" err="1"/>
              <a:t>âges</a:t>
            </a:r>
            <a:r>
              <a:rPr dirty="0"/>
              <a:t> </a:t>
            </a:r>
            <a:r>
              <a:rPr dirty="0" err="1"/>
              <a:t>vivent</a:t>
            </a:r>
            <a:r>
              <a:rPr dirty="0"/>
              <a:t> avec </a:t>
            </a:r>
            <a:r>
              <a:rPr dirty="0" err="1"/>
              <a:t>une</a:t>
            </a:r>
            <a:r>
              <a:rPr dirty="0"/>
              <a:t> </a:t>
            </a:r>
            <a:r>
              <a:rPr dirty="0" err="1"/>
              <a:t>allergie</a:t>
            </a:r>
            <a:r>
              <a:rPr dirty="0"/>
              <a:t> </a:t>
            </a:r>
            <a:r>
              <a:rPr dirty="0" err="1"/>
              <a:t>alimentaire</a:t>
            </a:r>
            <a:r>
              <a:rPr dirty="0"/>
              <a:t>. Et </a:t>
            </a:r>
            <a:r>
              <a:rPr dirty="0" err="1"/>
              <a:t>même</a:t>
            </a:r>
            <a:r>
              <a:rPr dirty="0"/>
              <a:t> </a:t>
            </a:r>
            <a:r>
              <a:rPr dirty="0" err="1"/>
              <a:t>s’il</a:t>
            </a:r>
            <a:r>
              <a:rPr dirty="0"/>
              <a:t> </a:t>
            </a:r>
            <a:r>
              <a:rPr dirty="0" err="1"/>
              <a:t>est</a:t>
            </a:r>
            <a:r>
              <a:rPr dirty="0"/>
              <a:t> rare </a:t>
            </a:r>
            <a:r>
              <a:rPr dirty="0" err="1"/>
              <a:t>d’en</a:t>
            </a:r>
            <a:r>
              <a:rPr dirty="0"/>
              <a:t> </a:t>
            </a:r>
            <a:r>
              <a:rPr dirty="0" err="1"/>
              <a:t>mourir</a:t>
            </a:r>
            <a:r>
              <a:rPr dirty="0"/>
              <a:t>, </a:t>
            </a:r>
            <a:r>
              <a:rPr dirty="0" err="1"/>
              <a:t>ça</a:t>
            </a:r>
            <a:r>
              <a:rPr dirty="0"/>
              <a:t> </a:t>
            </a:r>
            <a:r>
              <a:rPr dirty="0" err="1"/>
              <a:t>peut</a:t>
            </a:r>
            <a:r>
              <a:rPr dirty="0"/>
              <a:t> arriver. </a:t>
            </a:r>
          </a:p>
          <a:p>
            <a:pPr marL="357188" lvl="1" indent="-285750">
              <a:lnSpc>
                <a:spcPct val="115000"/>
              </a:lnSpc>
              <a:spcBef>
                <a:spcPts val="800"/>
              </a:spcBef>
              <a:buSzPct val="100000"/>
              <a:buFont typeface="Courier New"/>
              <a:buChar char="o"/>
              <a:defRPr sz="1000"/>
            </a:pPr>
            <a:r>
              <a:rPr dirty="0"/>
              <a:t>Dans la </a:t>
            </a:r>
            <a:r>
              <a:rPr dirty="0" err="1"/>
              <a:t>vidéo</a:t>
            </a:r>
            <a:r>
              <a:rPr dirty="0"/>
              <a:t>, on </a:t>
            </a:r>
            <a:r>
              <a:rPr dirty="0" err="1"/>
              <a:t>dit</a:t>
            </a:r>
            <a:r>
              <a:rPr dirty="0"/>
              <a:t> que Caroline </a:t>
            </a:r>
            <a:r>
              <a:rPr dirty="0" err="1"/>
              <a:t>est</a:t>
            </a:r>
            <a:r>
              <a:rPr dirty="0"/>
              <a:t> « </a:t>
            </a:r>
            <a:r>
              <a:rPr dirty="0" err="1"/>
              <a:t>décédée</a:t>
            </a:r>
            <a:r>
              <a:rPr dirty="0"/>
              <a:t> ». Les </a:t>
            </a:r>
            <a:r>
              <a:rPr dirty="0" err="1"/>
              <a:t>élèves</a:t>
            </a:r>
            <a:r>
              <a:rPr dirty="0"/>
              <a:t> </a:t>
            </a:r>
            <a:r>
              <a:rPr dirty="0" err="1"/>
              <a:t>peuvent</a:t>
            </a:r>
            <a:r>
              <a:rPr dirty="0"/>
              <a:t> ne pas </a:t>
            </a:r>
            <a:r>
              <a:rPr dirty="0" err="1"/>
              <a:t>comprendre</a:t>
            </a:r>
            <a:r>
              <a:rPr dirty="0"/>
              <a:t> </a:t>
            </a:r>
            <a:r>
              <a:rPr dirty="0" err="1"/>
              <a:t>cette</a:t>
            </a:r>
            <a:r>
              <a:rPr dirty="0"/>
              <a:t> </a:t>
            </a:r>
            <a:r>
              <a:rPr dirty="0" err="1"/>
              <a:t>façon</a:t>
            </a:r>
            <a:r>
              <a:rPr dirty="0"/>
              <a:t> plus </a:t>
            </a:r>
            <a:r>
              <a:rPr dirty="0" err="1"/>
              <a:t>douce</a:t>
            </a:r>
            <a:r>
              <a:rPr dirty="0"/>
              <a:t> de </a:t>
            </a:r>
            <a:r>
              <a:rPr dirty="0" err="1"/>
              <a:t>désigner</a:t>
            </a:r>
            <a:r>
              <a:rPr dirty="0"/>
              <a:t> la mort, </a:t>
            </a:r>
            <a:r>
              <a:rPr dirty="0" err="1"/>
              <a:t>en</a:t>
            </a:r>
            <a:r>
              <a:rPr dirty="0"/>
              <a:t> </a:t>
            </a:r>
            <a:r>
              <a:rPr dirty="0" err="1"/>
              <a:t>fonction</a:t>
            </a:r>
            <a:r>
              <a:rPr dirty="0"/>
              <a:t> de </a:t>
            </a:r>
            <a:r>
              <a:rPr dirty="0" err="1"/>
              <a:t>leur</a:t>
            </a:r>
            <a:r>
              <a:rPr dirty="0"/>
              <a:t> propre </a:t>
            </a:r>
            <a:r>
              <a:rPr dirty="0" err="1"/>
              <a:t>expérience</a:t>
            </a:r>
            <a:r>
              <a:rPr dirty="0"/>
              <a:t> de la mort et de la </a:t>
            </a:r>
            <a:r>
              <a:rPr dirty="0" err="1"/>
              <a:t>façon</a:t>
            </a:r>
            <a:r>
              <a:rPr dirty="0"/>
              <a:t> </a:t>
            </a:r>
            <a:r>
              <a:rPr dirty="0" err="1"/>
              <a:t>dont</a:t>
            </a:r>
            <a:r>
              <a:rPr dirty="0"/>
              <a:t> </a:t>
            </a:r>
            <a:r>
              <a:rPr dirty="0" err="1"/>
              <a:t>elle</a:t>
            </a:r>
            <a:r>
              <a:rPr dirty="0"/>
              <a:t> a </a:t>
            </a:r>
            <a:r>
              <a:rPr dirty="0" err="1"/>
              <a:t>pu</a:t>
            </a:r>
            <a:r>
              <a:rPr dirty="0"/>
              <a:t> </a:t>
            </a:r>
            <a:r>
              <a:rPr dirty="0" err="1"/>
              <a:t>être</a:t>
            </a:r>
            <a:r>
              <a:rPr dirty="0"/>
              <a:t> </a:t>
            </a:r>
            <a:r>
              <a:rPr dirty="0" err="1"/>
              <a:t>abordée</a:t>
            </a:r>
            <a:r>
              <a:rPr dirty="0"/>
              <a:t> dans </a:t>
            </a:r>
            <a:r>
              <a:rPr dirty="0" err="1"/>
              <a:t>leur</a:t>
            </a:r>
            <a:r>
              <a:rPr dirty="0"/>
              <a:t> propre </a:t>
            </a:r>
            <a:r>
              <a:rPr dirty="0" err="1"/>
              <a:t>famille</a:t>
            </a:r>
            <a:r>
              <a:rPr dirty="0"/>
              <a:t>. Par </a:t>
            </a:r>
            <a:r>
              <a:rPr dirty="0" err="1"/>
              <a:t>conséquent</a:t>
            </a:r>
            <a:r>
              <a:rPr dirty="0"/>
              <a:t>, </a:t>
            </a:r>
            <a:r>
              <a:rPr dirty="0" err="1"/>
              <a:t>si</a:t>
            </a:r>
            <a:r>
              <a:rPr dirty="0"/>
              <a:t> </a:t>
            </a:r>
            <a:r>
              <a:rPr dirty="0" err="1"/>
              <a:t>une</a:t>
            </a:r>
            <a:r>
              <a:rPr dirty="0"/>
              <a:t> clarification </a:t>
            </a:r>
            <a:r>
              <a:rPr dirty="0" err="1"/>
              <a:t>est</a:t>
            </a:r>
            <a:r>
              <a:rPr dirty="0"/>
              <a:t> </a:t>
            </a:r>
            <a:r>
              <a:rPr dirty="0" err="1"/>
              <a:t>nécessaire</a:t>
            </a:r>
            <a:r>
              <a:rPr dirty="0"/>
              <a:t>, </a:t>
            </a:r>
            <a:r>
              <a:rPr dirty="0" err="1"/>
              <a:t>veuillez</a:t>
            </a:r>
            <a:r>
              <a:rPr dirty="0"/>
              <a:t> prendre un moment pour </a:t>
            </a:r>
            <a:r>
              <a:rPr dirty="0" err="1"/>
              <a:t>discuter</a:t>
            </a:r>
            <a:r>
              <a:rPr dirty="0"/>
              <a:t> avec </a:t>
            </a:r>
            <a:r>
              <a:rPr dirty="0" err="1"/>
              <a:t>vos</a:t>
            </a:r>
            <a:r>
              <a:rPr dirty="0"/>
              <a:t> </a:t>
            </a:r>
            <a:r>
              <a:rPr dirty="0" err="1"/>
              <a:t>élèves</a:t>
            </a:r>
            <a:r>
              <a:rPr dirty="0"/>
              <a:t>.</a:t>
            </a:r>
          </a:p>
          <a:p>
            <a:pPr marL="173736" lvl="2" indent="-171450" defTabSz="914400">
              <a:buSzPct val="100000"/>
              <a:buFont typeface="Arial"/>
              <a:buChar char="•"/>
              <a:defRPr sz="1000" b="1"/>
            </a:pPr>
            <a:r>
              <a:rPr dirty="0"/>
              <a:t>La note </a:t>
            </a:r>
            <a:r>
              <a:rPr dirty="0" err="1"/>
              <a:t>suivante</a:t>
            </a:r>
            <a:r>
              <a:rPr dirty="0"/>
              <a:t> </a:t>
            </a:r>
            <a:r>
              <a:rPr dirty="0" err="1"/>
              <a:t>provient</a:t>
            </a:r>
            <a:r>
              <a:rPr dirty="0"/>
              <a:t> de la </a:t>
            </a:r>
            <a:r>
              <a:rPr dirty="0" err="1"/>
              <a:t>famille</a:t>
            </a:r>
            <a:r>
              <a:rPr dirty="0"/>
              <a:t> Lorette. Si </a:t>
            </a:r>
            <a:r>
              <a:rPr dirty="0" err="1"/>
              <a:t>vos</a:t>
            </a:r>
            <a:r>
              <a:rPr dirty="0"/>
              <a:t> </a:t>
            </a:r>
            <a:r>
              <a:rPr dirty="0" err="1"/>
              <a:t>élèves</a:t>
            </a:r>
            <a:r>
              <a:rPr dirty="0"/>
              <a:t> </a:t>
            </a:r>
            <a:r>
              <a:rPr dirty="0" err="1"/>
              <a:t>posent</a:t>
            </a:r>
            <a:r>
              <a:rPr dirty="0"/>
              <a:t> des questions sur </a:t>
            </a:r>
            <a:r>
              <a:rPr dirty="0" err="1"/>
              <a:t>l'histoire</a:t>
            </a:r>
            <a:r>
              <a:rPr dirty="0"/>
              <a:t> de Caroline, </a:t>
            </a:r>
            <a:r>
              <a:rPr dirty="0" err="1"/>
              <a:t>vous</a:t>
            </a:r>
            <a:r>
              <a:rPr dirty="0"/>
              <a:t> </a:t>
            </a:r>
            <a:r>
              <a:rPr dirty="0" err="1"/>
              <a:t>pouvez</a:t>
            </a:r>
            <a:r>
              <a:rPr dirty="0"/>
              <a:t> </a:t>
            </a:r>
            <a:r>
              <a:rPr dirty="0" err="1"/>
              <a:t>partager</a:t>
            </a:r>
            <a:r>
              <a:rPr dirty="0"/>
              <a:t> les </a:t>
            </a:r>
            <a:r>
              <a:rPr dirty="0" err="1"/>
              <a:t>détails</a:t>
            </a:r>
            <a:r>
              <a:rPr dirty="0"/>
              <a:t> ci-dessous </a:t>
            </a:r>
            <a:r>
              <a:rPr dirty="0" err="1"/>
              <a:t>si</a:t>
            </a:r>
            <a:r>
              <a:rPr dirty="0"/>
              <a:t> </a:t>
            </a:r>
            <a:r>
              <a:rPr dirty="0" err="1"/>
              <a:t>vous</a:t>
            </a:r>
            <a:r>
              <a:rPr dirty="0"/>
              <a:t> le </a:t>
            </a:r>
            <a:r>
              <a:rPr dirty="0" err="1"/>
              <a:t>souhaitez</a:t>
            </a:r>
            <a:r>
              <a:rPr dirty="0"/>
              <a:t> :</a:t>
            </a:r>
          </a:p>
          <a:p>
            <a:pPr marL="347472" lvl="1" indent="-171450" defTabSz="914400">
              <a:buSzPct val="100000"/>
              <a:buFont typeface="Arial"/>
              <a:buChar char="o"/>
              <a:defRPr sz="1000" i="1"/>
            </a:pPr>
            <a:r>
              <a:rPr dirty="0" err="1"/>
              <a:t>L'histoire</a:t>
            </a:r>
            <a:r>
              <a:rPr dirty="0"/>
              <a:t> de Caroline, </a:t>
            </a:r>
            <a:r>
              <a:rPr dirty="0" err="1"/>
              <a:t>c’est</a:t>
            </a:r>
            <a:r>
              <a:rPr dirty="0"/>
              <a:t> </a:t>
            </a:r>
            <a:r>
              <a:rPr dirty="0" err="1"/>
              <a:t>l’histoire</a:t>
            </a:r>
            <a:r>
              <a:rPr dirty="0"/>
              <a:t> </a:t>
            </a:r>
            <a:r>
              <a:rPr dirty="0" err="1"/>
              <a:t>d’une</a:t>
            </a:r>
            <a:r>
              <a:rPr dirty="0"/>
              <a:t> cascade </a:t>
            </a:r>
            <a:r>
              <a:rPr dirty="0" err="1"/>
              <a:t>d'évènements</a:t>
            </a:r>
            <a:r>
              <a:rPr dirty="0"/>
              <a:t> qui </a:t>
            </a:r>
            <a:r>
              <a:rPr dirty="0" err="1"/>
              <a:t>ont</a:t>
            </a:r>
            <a:r>
              <a:rPr dirty="0"/>
              <a:t> </a:t>
            </a:r>
            <a:r>
              <a:rPr dirty="0" err="1"/>
              <a:t>mené</a:t>
            </a:r>
            <a:r>
              <a:rPr dirty="0"/>
              <a:t> </a:t>
            </a:r>
            <a:r>
              <a:rPr dirty="0" err="1"/>
              <a:t>à</a:t>
            </a:r>
            <a:r>
              <a:rPr dirty="0"/>
              <a:t> son </a:t>
            </a:r>
            <a:r>
              <a:rPr dirty="0" err="1"/>
              <a:t>décès</a:t>
            </a:r>
            <a:r>
              <a:rPr dirty="0"/>
              <a:t>. </a:t>
            </a:r>
            <a:r>
              <a:rPr dirty="0" err="1"/>
              <a:t>D’autres</a:t>
            </a:r>
            <a:r>
              <a:rPr dirty="0"/>
              <a:t> </a:t>
            </a:r>
            <a:r>
              <a:rPr dirty="0" err="1"/>
              <a:t>facteurs</a:t>
            </a:r>
            <a:r>
              <a:rPr dirty="0"/>
              <a:t> </a:t>
            </a:r>
            <a:r>
              <a:rPr dirty="0" err="1"/>
              <a:t>sont</a:t>
            </a:r>
            <a:r>
              <a:rPr dirty="0"/>
              <a:t> </a:t>
            </a:r>
            <a:r>
              <a:rPr dirty="0" err="1"/>
              <a:t>aussi</a:t>
            </a:r>
            <a:r>
              <a:rPr dirty="0"/>
              <a:t> </a:t>
            </a:r>
            <a:r>
              <a:rPr dirty="0" err="1"/>
              <a:t>entrés</a:t>
            </a:r>
            <a:r>
              <a:rPr dirty="0"/>
              <a:t> </a:t>
            </a:r>
            <a:r>
              <a:rPr dirty="0" err="1"/>
              <a:t>en</a:t>
            </a:r>
            <a:r>
              <a:rPr dirty="0"/>
              <a:t> jeu, </a:t>
            </a:r>
            <a:r>
              <a:rPr dirty="0" err="1"/>
              <a:t>comme</a:t>
            </a:r>
            <a:r>
              <a:rPr dirty="0"/>
              <a:t> </a:t>
            </a:r>
            <a:r>
              <a:rPr dirty="0" err="1"/>
              <a:t>une</a:t>
            </a:r>
            <a:r>
              <a:rPr dirty="0"/>
              <a:t> </a:t>
            </a:r>
            <a:r>
              <a:rPr dirty="0" err="1"/>
              <a:t>récente</a:t>
            </a:r>
            <a:r>
              <a:rPr dirty="0"/>
              <a:t> séance </a:t>
            </a:r>
            <a:r>
              <a:rPr dirty="0" err="1"/>
              <a:t>d’exercice</a:t>
            </a:r>
            <a:r>
              <a:rPr dirty="0"/>
              <a:t> et des </a:t>
            </a:r>
            <a:r>
              <a:rPr dirty="0" err="1"/>
              <a:t>changements</a:t>
            </a:r>
            <a:r>
              <a:rPr dirty="0"/>
              <a:t> </a:t>
            </a:r>
            <a:r>
              <a:rPr dirty="0" err="1"/>
              <a:t>hormonaux</a:t>
            </a:r>
            <a:r>
              <a:rPr dirty="0"/>
              <a:t>; des </a:t>
            </a:r>
            <a:r>
              <a:rPr dirty="0" err="1"/>
              <a:t>facteurs</a:t>
            </a:r>
            <a:r>
              <a:rPr dirty="0"/>
              <a:t> </a:t>
            </a:r>
            <a:r>
              <a:rPr dirty="0" err="1"/>
              <a:t>externes</a:t>
            </a:r>
            <a:r>
              <a:rPr dirty="0"/>
              <a:t> </a:t>
            </a:r>
            <a:r>
              <a:rPr dirty="0" err="1"/>
              <a:t>peuvent</a:t>
            </a:r>
            <a:r>
              <a:rPr dirty="0"/>
              <a:t> </a:t>
            </a:r>
            <a:r>
              <a:rPr dirty="0" err="1"/>
              <a:t>influer</a:t>
            </a:r>
            <a:r>
              <a:rPr dirty="0"/>
              <a:t> sur la </a:t>
            </a:r>
            <a:r>
              <a:rPr dirty="0" err="1"/>
              <a:t>gravité</a:t>
            </a:r>
            <a:r>
              <a:rPr dirty="0"/>
              <a:t> </a:t>
            </a:r>
            <a:r>
              <a:rPr dirty="0" err="1"/>
              <a:t>d'une</a:t>
            </a:r>
            <a:r>
              <a:rPr dirty="0"/>
              <a:t> </a:t>
            </a:r>
            <a:r>
              <a:rPr dirty="0" err="1"/>
              <a:t>réaction</a:t>
            </a:r>
            <a:r>
              <a:rPr dirty="0"/>
              <a:t> </a:t>
            </a:r>
            <a:r>
              <a:rPr dirty="0" err="1"/>
              <a:t>allergique</a:t>
            </a:r>
            <a:r>
              <a:rPr dirty="0"/>
              <a:t> </a:t>
            </a:r>
            <a:r>
              <a:rPr dirty="0" err="1"/>
              <a:t>à</a:t>
            </a:r>
            <a:r>
              <a:rPr dirty="0"/>
              <a:t> un aliment. </a:t>
            </a:r>
            <a:r>
              <a:rPr dirty="0" err="1"/>
              <a:t>À</a:t>
            </a:r>
            <a:r>
              <a:rPr dirty="0"/>
              <a:t> </a:t>
            </a:r>
            <a:r>
              <a:rPr dirty="0" err="1"/>
              <a:t>l'époque</a:t>
            </a:r>
            <a:r>
              <a:rPr dirty="0"/>
              <a:t>, </a:t>
            </a:r>
            <a:r>
              <a:rPr dirty="0" err="1"/>
              <a:t>quand</a:t>
            </a:r>
            <a:r>
              <a:rPr dirty="0"/>
              <a:t> on </a:t>
            </a:r>
            <a:r>
              <a:rPr dirty="0" err="1"/>
              <a:t>devait</a:t>
            </a:r>
            <a:r>
              <a:rPr dirty="0"/>
              <a:t> </a:t>
            </a:r>
            <a:r>
              <a:rPr dirty="0" err="1"/>
              <a:t>traiter</a:t>
            </a:r>
            <a:r>
              <a:rPr dirty="0"/>
              <a:t> </a:t>
            </a:r>
            <a:r>
              <a:rPr dirty="0" err="1"/>
              <a:t>une</a:t>
            </a:r>
            <a:r>
              <a:rPr dirty="0"/>
              <a:t> </a:t>
            </a:r>
            <a:r>
              <a:rPr dirty="0" err="1"/>
              <a:t>réaction</a:t>
            </a:r>
            <a:r>
              <a:rPr dirty="0"/>
              <a:t> </a:t>
            </a:r>
            <a:r>
              <a:rPr dirty="0" err="1"/>
              <a:t>allergique</a:t>
            </a:r>
            <a:r>
              <a:rPr dirty="0"/>
              <a:t>, le conseil </a:t>
            </a:r>
            <a:r>
              <a:rPr dirty="0" err="1"/>
              <a:t>qu'on</a:t>
            </a:r>
            <a:r>
              <a:rPr dirty="0"/>
              <a:t> nous </a:t>
            </a:r>
            <a:r>
              <a:rPr dirty="0" err="1"/>
              <a:t>donnait</a:t>
            </a:r>
            <a:r>
              <a:rPr dirty="0"/>
              <a:t> </a:t>
            </a:r>
            <a:r>
              <a:rPr dirty="0" err="1"/>
              <a:t>était</a:t>
            </a:r>
            <a:r>
              <a:rPr dirty="0"/>
              <a:t> de prendre de </a:t>
            </a:r>
            <a:r>
              <a:rPr dirty="0" err="1"/>
              <a:t>l'antihistaminique</a:t>
            </a:r>
            <a:r>
              <a:rPr dirty="0"/>
              <a:t> Benadryl® et de </a:t>
            </a:r>
            <a:r>
              <a:rPr dirty="0" err="1"/>
              <a:t>n'utiliser</a:t>
            </a:r>
            <a:r>
              <a:rPr dirty="0"/>
              <a:t> un auto-</a:t>
            </a:r>
            <a:r>
              <a:rPr dirty="0" err="1"/>
              <a:t>injecteur</a:t>
            </a:r>
            <a:r>
              <a:rPr dirty="0"/>
              <a:t> </a:t>
            </a:r>
            <a:r>
              <a:rPr dirty="0" err="1"/>
              <a:t>d'épinéphrine</a:t>
            </a:r>
            <a:r>
              <a:rPr dirty="0"/>
              <a:t> </a:t>
            </a:r>
            <a:r>
              <a:rPr dirty="0" err="1"/>
              <a:t>comme</a:t>
            </a:r>
            <a:r>
              <a:rPr dirty="0"/>
              <a:t> </a:t>
            </a:r>
            <a:r>
              <a:rPr dirty="0" err="1"/>
              <a:t>EpiPen</a:t>
            </a:r>
            <a:r>
              <a:rPr baseline="30000" dirty="0" err="1"/>
              <a:t>MD</a:t>
            </a:r>
            <a:r>
              <a:rPr dirty="0"/>
              <a:t> que </a:t>
            </a:r>
            <a:r>
              <a:rPr dirty="0" err="1"/>
              <a:t>lorsqu’on</a:t>
            </a:r>
            <a:r>
              <a:rPr dirty="0"/>
              <a:t> </a:t>
            </a:r>
            <a:r>
              <a:rPr dirty="0" err="1"/>
              <a:t>était</a:t>
            </a:r>
            <a:r>
              <a:rPr dirty="0"/>
              <a:t> </a:t>
            </a:r>
            <a:r>
              <a:rPr dirty="0" err="1"/>
              <a:t>sûr</a:t>
            </a:r>
            <a:r>
              <a:rPr dirty="0"/>
              <a:t> </a:t>
            </a:r>
            <a:r>
              <a:rPr dirty="0" err="1"/>
              <a:t>à</a:t>
            </a:r>
            <a:r>
              <a:rPr dirty="0"/>
              <a:t> 100 % </a:t>
            </a:r>
            <a:r>
              <a:rPr dirty="0" err="1"/>
              <a:t>qu'il</a:t>
            </a:r>
            <a:r>
              <a:rPr dirty="0"/>
              <a:t> </a:t>
            </a:r>
            <a:r>
              <a:rPr dirty="0" err="1"/>
              <a:t>s’agissait</a:t>
            </a:r>
            <a:r>
              <a:rPr dirty="0"/>
              <a:t> </a:t>
            </a:r>
            <a:r>
              <a:rPr dirty="0" err="1"/>
              <a:t>d’une</a:t>
            </a:r>
            <a:r>
              <a:rPr dirty="0"/>
              <a:t> </a:t>
            </a:r>
            <a:r>
              <a:rPr dirty="0" err="1"/>
              <a:t>anaphylaxie</a:t>
            </a:r>
            <a:r>
              <a:rPr dirty="0"/>
              <a:t>.</a:t>
            </a:r>
            <a:endParaRPr sz="1200" dirty="0"/>
          </a:p>
          <a:p>
            <a:pPr marL="347472" lvl="1" indent="-171450" defTabSz="914400">
              <a:buSzPct val="100000"/>
              <a:buFont typeface="Arial"/>
              <a:buChar char="o"/>
              <a:defRPr sz="1000" i="1"/>
            </a:pPr>
            <a:r>
              <a:rPr dirty="0" err="1"/>
              <a:t>Aujourd'hui</a:t>
            </a:r>
            <a:r>
              <a:rPr dirty="0"/>
              <a:t>, nous </a:t>
            </a:r>
            <a:r>
              <a:rPr dirty="0" err="1"/>
              <a:t>savons</a:t>
            </a:r>
            <a:r>
              <a:rPr dirty="0"/>
              <a:t> que </a:t>
            </a:r>
            <a:r>
              <a:rPr dirty="0" err="1"/>
              <a:t>c’est</a:t>
            </a:r>
            <a:r>
              <a:rPr dirty="0"/>
              <a:t> </a:t>
            </a:r>
            <a:r>
              <a:rPr dirty="0" err="1"/>
              <a:t>l'épinéphrine</a:t>
            </a:r>
            <a:r>
              <a:rPr dirty="0"/>
              <a:t>, et non les </a:t>
            </a:r>
            <a:r>
              <a:rPr dirty="0" err="1"/>
              <a:t>antihistaminiques</a:t>
            </a:r>
            <a:r>
              <a:rPr dirty="0"/>
              <a:t>, qui </a:t>
            </a:r>
            <a:r>
              <a:rPr dirty="0" err="1"/>
              <a:t>est</a:t>
            </a:r>
            <a:r>
              <a:rPr dirty="0"/>
              <a:t> le </a:t>
            </a:r>
            <a:r>
              <a:rPr dirty="0" err="1"/>
              <a:t>traitement</a:t>
            </a:r>
            <a:r>
              <a:rPr dirty="0"/>
              <a:t> de première </a:t>
            </a:r>
            <a:r>
              <a:rPr dirty="0" err="1"/>
              <a:t>ligne</a:t>
            </a:r>
            <a:r>
              <a:rPr dirty="0"/>
              <a:t> </a:t>
            </a:r>
            <a:r>
              <a:rPr dirty="0" err="1"/>
              <a:t>recommandé</a:t>
            </a:r>
            <a:r>
              <a:rPr dirty="0"/>
              <a:t> pour </a:t>
            </a:r>
            <a:r>
              <a:rPr dirty="0" err="1"/>
              <a:t>l'anaphylaxie</a:t>
            </a:r>
            <a:r>
              <a:rPr dirty="0"/>
              <a:t>. </a:t>
            </a:r>
            <a:r>
              <a:rPr dirty="0" err="1"/>
              <a:t>L'épinéphrine</a:t>
            </a:r>
            <a:r>
              <a:rPr dirty="0"/>
              <a:t> </a:t>
            </a:r>
            <a:r>
              <a:rPr dirty="0" err="1"/>
              <a:t>est</a:t>
            </a:r>
            <a:r>
              <a:rPr dirty="0"/>
              <a:t> le </a:t>
            </a:r>
            <a:r>
              <a:rPr dirty="0" err="1"/>
              <a:t>seul</a:t>
            </a:r>
            <a:r>
              <a:rPr dirty="0"/>
              <a:t> </a:t>
            </a:r>
            <a:r>
              <a:rPr dirty="0" err="1"/>
              <a:t>médicament</a:t>
            </a:r>
            <a:r>
              <a:rPr dirty="0"/>
              <a:t> qui </a:t>
            </a:r>
            <a:r>
              <a:rPr dirty="0" err="1"/>
              <a:t>peut</a:t>
            </a:r>
            <a:r>
              <a:rPr dirty="0"/>
              <a:t> </a:t>
            </a:r>
            <a:r>
              <a:rPr dirty="0" err="1"/>
              <a:t>atténuer</a:t>
            </a:r>
            <a:r>
              <a:rPr dirty="0"/>
              <a:t> les </a:t>
            </a:r>
            <a:r>
              <a:rPr dirty="0" err="1"/>
              <a:t>symptômes</a:t>
            </a:r>
            <a:r>
              <a:rPr dirty="0"/>
              <a:t> de </a:t>
            </a:r>
            <a:r>
              <a:rPr dirty="0" err="1"/>
              <a:t>l'anaphylaxie</a:t>
            </a:r>
            <a:r>
              <a:rPr dirty="0"/>
              <a:t>. </a:t>
            </a:r>
            <a:r>
              <a:rPr dirty="0" err="1"/>
              <a:t>Même</a:t>
            </a:r>
            <a:r>
              <a:rPr dirty="0"/>
              <a:t> </a:t>
            </a:r>
            <a:r>
              <a:rPr dirty="0" err="1"/>
              <a:t>en</a:t>
            </a:r>
            <a:r>
              <a:rPr dirty="0"/>
              <a:t> </a:t>
            </a:r>
            <a:r>
              <a:rPr dirty="0" err="1"/>
              <a:t>cas</a:t>
            </a:r>
            <a:r>
              <a:rPr dirty="0"/>
              <a:t> de doute </a:t>
            </a:r>
            <a:r>
              <a:rPr dirty="0" err="1"/>
              <a:t>concernant</a:t>
            </a:r>
            <a:r>
              <a:rPr dirty="0"/>
              <a:t> </a:t>
            </a:r>
            <a:r>
              <a:rPr dirty="0" err="1"/>
              <a:t>une</a:t>
            </a:r>
            <a:r>
              <a:rPr dirty="0"/>
              <a:t> </a:t>
            </a:r>
            <a:r>
              <a:rPr dirty="0" err="1"/>
              <a:t>réaction</a:t>
            </a:r>
            <a:r>
              <a:rPr dirty="0"/>
              <a:t>, la </a:t>
            </a:r>
            <a:r>
              <a:rPr dirty="0" err="1"/>
              <a:t>meilleure</a:t>
            </a:r>
            <a:r>
              <a:rPr dirty="0"/>
              <a:t> option </a:t>
            </a:r>
            <a:r>
              <a:rPr dirty="0" err="1"/>
              <a:t>est</a:t>
            </a:r>
            <a:r>
              <a:rPr dirty="0"/>
              <a:t> </a:t>
            </a:r>
            <a:r>
              <a:rPr dirty="0" err="1"/>
              <a:t>d'utiliser</a:t>
            </a:r>
            <a:r>
              <a:rPr dirty="0"/>
              <a:t> </a:t>
            </a:r>
            <a:r>
              <a:rPr dirty="0" err="1"/>
              <a:t>l'auto-injecteur</a:t>
            </a:r>
            <a:r>
              <a:rPr dirty="0"/>
              <a:t> </a:t>
            </a:r>
            <a:r>
              <a:rPr dirty="0" err="1"/>
              <a:t>d'épinéphrine</a:t>
            </a:r>
            <a:r>
              <a:rPr dirty="0"/>
              <a:t> et de ne pas </a:t>
            </a:r>
            <a:r>
              <a:rPr dirty="0" err="1"/>
              <a:t>tarder</a:t>
            </a:r>
            <a:r>
              <a:rPr dirty="0"/>
              <a:t> </a:t>
            </a:r>
            <a:r>
              <a:rPr dirty="0" err="1"/>
              <a:t>à</a:t>
            </a:r>
            <a:r>
              <a:rPr dirty="0"/>
              <a:t> donner </a:t>
            </a:r>
            <a:r>
              <a:rPr dirty="0" err="1"/>
              <a:t>une</a:t>
            </a:r>
            <a:r>
              <a:rPr dirty="0"/>
              <a:t> </a:t>
            </a:r>
            <a:r>
              <a:rPr dirty="0" err="1"/>
              <a:t>deuxième</a:t>
            </a:r>
            <a:r>
              <a:rPr dirty="0"/>
              <a:t> dose </a:t>
            </a:r>
            <a:r>
              <a:rPr dirty="0" err="1"/>
              <a:t>si</a:t>
            </a:r>
            <a:r>
              <a:rPr dirty="0"/>
              <a:t> </a:t>
            </a:r>
            <a:r>
              <a:rPr dirty="0" err="1"/>
              <a:t>nécessaire</a:t>
            </a:r>
            <a:r>
              <a:rPr dirty="0"/>
              <a:t>. </a:t>
            </a:r>
            <a:r>
              <a:rPr dirty="0" err="1"/>
              <a:t>C'est</a:t>
            </a:r>
            <a:r>
              <a:rPr dirty="0"/>
              <a:t> </a:t>
            </a:r>
            <a:r>
              <a:rPr dirty="0" err="1"/>
              <a:t>pourquoi</a:t>
            </a:r>
            <a:r>
              <a:rPr dirty="0"/>
              <a:t> </a:t>
            </a:r>
            <a:r>
              <a:rPr dirty="0" err="1"/>
              <a:t>ce</a:t>
            </a:r>
            <a:r>
              <a:rPr dirty="0"/>
              <a:t> </a:t>
            </a:r>
            <a:r>
              <a:rPr dirty="0" err="1"/>
              <a:t>programme</a:t>
            </a:r>
            <a:r>
              <a:rPr dirty="0"/>
              <a:t> </a:t>
            </a:r>
            <a:r>
              <a:rPr dirty="0" err="1"/>
              <a:t>est</a:t>
            </a:r>
            <a:r>
              <a:rPr dirty="0"/>
              <a:t> </a:t>
            </a:r>
            <a:r>
              <a:rPr dirty="0" err="1"/>
              <a:t>si</a:t>
            </a:r>
            <a:r>
              <a:rPr dirty="0"/>
              <a:t> important, </a:t>
            </a:r>
            <a:r>
              <a:rPr dirty="0" err="1"/>
              <a:t>puisqu’il</a:t>
            </a:r>
            <a:r>
              <a:rPr dirty="0"/>
              <a:t> </a:t>
            </a:r>
            <a:r>
              <a:rPr dirty="0" err="1"/>
              <a:t>permettra</a:t>
            </a:r>
            <a:r>
              <a:rPr dirty="0"/>
              <a:t> que </a:t>
            </a:r>
            <a:r>
              <a:rPr dirty="0" err="1"/>
              <a:t>chacun</a:t>
            </a:r>
            <a:r>
              <a:rPr dirty="0"/>
              <a:t> </a:t>
            </a:r>
            <a:r>
              <a:rPr dirty="0" err="1"/>
              <a:t>connaisse</a:t>
            </a:r>
            <a:r>
              <a:rPr dirty="0"/>
              <a:t> la bonne </a:t>
            </a:r>
            <a:r>
              <a:rPr dirty="0" err="1"/>
              <a:t>façon</a:t>
            </a:r>
            <a:r>
              <a:rPr dirty="0"/>
              <a:t> de </a:t>
            </a:r>
            <a:r>
              <a:rPr dirty="0" err="1"/>
              <a:t>traiter</a:t>
            </a:r>
            <a:r>
              <a:rPr dirty="0"/>
              <a:t> </a:t>
            </a:r>
            <a:r>
              <a:rPr dirty="0" err="1"/>
              <a:t>l'anaphylaxie</a:t>
            </a:r>
            <a:r>
              <a:rPr dirty="0"/>
              <a:t> et </a:t>
            </a:r>
            <a:r>
              <a:rPr dirty="0" err="1"/>
              <a:t>puisse</a:t>
            </a:r>
            <a:r>
              <a:rPr dirty="0"/>
              <a:t> </a:t>
            </a:r>
            <a:r>
              <a:rPr dirty="0" err="1"/>
              <a:t>sauver</a:t>
            </a:r>
            <a:r>
              <a:rPr dirty="0"/>
              <a:t> la vie de </a:t>
            </a:r>
            <a:r>
              <a:rPr dirty="0" err="1"/>
              <a:t>quelqu'un</a:t>
            </a:r>
            <a:r>
              <a:rPr dirty="0"/>
              <a:t>. </a:t>
            </a:r>
            <a:r>
              <a:rPr dirty="0" err="1"/>
              <a:t>L'éducation</a:t>
            </a:r>
            <a:r>
              <a:rPr dirty="0"/>
              <a:t> </a:t>
            </a:r>
            <a:r>
              <a:rPr dirty="0" err="1"/>
              <a:t>est</a:t>
            </a:r>
            <a:r>
              <a:rPr dirty="0"/>
              <a:t> </a:t>
            </a:r>
            <a:r>
              <a:rPr dirty="0" err="1"/>
              <a:t>essentielle</a:t>
            </a:r>
            <a:r>
              <a:rPr dirty="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xfrm>
            <a:off x="381000" y="685800"/>
            <a:ext cx="6096000" cy="3429000"/>
          </a:xfrm>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Pour aider à prévenir une réaction, il faut éviter de manger ce à quoi on est allergique.</a:t>
            </a:r>
          </a:p>
          <a:p>
            <a:pPr marL="171450" indent="-171450" defTabSz="914400">
              <a:buSzPct val="100000"/>
              <a:buFont typeface="Arial"/>
              <a:buChar char="•"/>
              <a:defRPr sz="1200"/>
            </a:pPr>
            <a:r>
              <a:t>On peut y arriver si on connaît les ingrédients des aliments qu’on prévoit manger et boire.</a:t>
            </a:r>
          </a:p>
          <a:p>
            <a:pPr marL="171450" indent="-171450" defTabSz="914400">
              <a:buSzPct val="100000"/>
              <a:buFont typeface="Arial"/>
              <a:buChar char="•"/>
              <a:defRPr sz="1200"/>
            </a:pPr>
            <a:r>
              <a:t>D'autres mesures de précaution sont importantes, comme faire attention en préparant les aliments, bien se laver les mains avant et après avoir mangé, et nettoyer les surfaces après avoir mangé. </a:t>
            </a:r>
          </a:p>
          <a:p>
            <a:pPr marL="171450" indent="-171450" defTabSz="914400">
              <a:buSzPct val="100000"/>
              <a:buFont typeface="Arial"/>
              <a:buChar char="•"/>
              <a:defRPr sz="1200"/>
            </a:pPr>
            <a:r>
              <a:t>Il est possible qu’une allergie alimentaire finisse par disparaître d’elle-même avec le temps, bien que nous ne sachions pas encore pourquoi c’est le cas.  Et comme la personne qui a l'allergie alimentaire évite l'aliment auquel elle est allergique, elle ne sait pas toujours si son allergie alimentaire a disparu.  La seule façon de savoir si une allergie alimentaire a disparu est de faire des tests réguliers avec son allergologue (un médecin spécialiste des allergies), qui peut inclure des tests pour voir si le corps réagit toujours à l'allergène qu’on évite habituellement.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a:spLocks noGrp="1" noRot="1" noChangeAspect="1"/>
          </p:cNvSpPr>
          <p:nvPr>
            <p:ph type="sldImg"/>
          </p:nvPr>
        </p:nvSpPr>
        <p:spPr>
          <a:xfrm>
            <a:off x="381000" y="685800"/>
            <a:ext cx="6096000" cy="3429000"/>
          </a:xfrm>
          <a:prstGeom prst="rect">
            <a:avLst/>
          </a:prstGeom>
        </p:spPr>
        <p:txBody>
          <a:bodyPr/>
          <a:lstStyle/>
          <a:p>
            <a:endParaRPr/>
          </a:p>
        </p:txBody>
      </p:sp>
      <p:sp>
        <p:nvSpPr>
          <p:cNvPr id="683" name="Shape 68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Ce formulaire présente des renseignements importants :</a:t>
            </a:r>
          </a:p>
          <a:p>
            <a:pPr marL="347472" lvl="2" indent="-173736" defTabSz="914400">
              <a:buSzPct val="100000"/>
              <a:buFont typeface="Arial"/>
              <a:buChar char="•"/>
              <a:defRPr sz="1200"/>
            </a:pPr>
            <a:r>
              <a:t>Nom, liste des allergènes, médicaments (dose, dates d'expiration, emplacement des dispositifs), et si la personne est asthmatique. </a:t>
            </a:r>
          </a:p>
          <a:p>
            <a:pPr marL="347472" lvl="2" indent="-173736" defTabSz="914400">
              <a:buSzPct val="100000"/>
              <a:buFont typeface="Arial"/>
              <a:buChar char="•"/>
              <a:defRPr sz="1200"/>
            </a:pPr>
            <a:r>
              <a:t>Signes et symptômes à surveiller</a:t>
            </a:r>
          </a:p>
          <a:p>
            <a:pPr marL="347472" lvl="2" indent="-173736" defTabSz="914400">
              <a:buSzPct val="100000"/>
              <a:buFont typeface="Arial"/>
              <a:buChar char="•"/>
              <a:defRPr sz="1200"/>
            </a:pPr>
            <a:r>
              <a:t>Étapes à suivre si une réaction se produit</a:t>
            </a:r>
          </a:p>
          <a:p>
            <a:pPr marL="347472" lvl="2" indent="-173736" defTabSz="914400">
              <a:buSzPct val="100000"/>
              <a:buFont typeface="Arial"/>
              <a:buChar char="•"/>
              <a:defRPr sz="1200"/>
            </a:pPr>
            <a:r>
              <a:t>Coordonnées de la personne à contacter en cas d'urgence</a:t>
            </a:r>
          </a:p>
          <a:p>
            <a:pPr marL="347472" lvl="2" indent="-173736" defTabSz="914400">
              <a:buSzPct val="100000"/>
              <a:buFont typeface="Arial"/>
              <a:buChar char="•"/>
              <a:defRPr sz="1200"/>
            </a:pPr>
            <a:endParaRPr/>
          </a:p>
          <a:p>
            <a:pPr lvl="2" indent="0" defTabSz="914400">
              <a:defRPr sz="1200" b="1"/>
            </a:pPr>
            <a:r>
              <a:t>Remarque pour l’enseignant : </a:t>
            </a:r>
            <a:r>
              <a:rPr b="0"/>
              <a:t>Ce formulaire peut être téléchargé à allergiesalimentairescanada.ca/PUA. Le document pour votre région pourrait toutefois avoir une apparence différente. Assurez-vous de vérifier quell formulaire est utilisé par votre école, votre commission/conseil scolaire ou votre province ou territoire.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noRot="1" noChangeAspect="1"/>
          </p:cNvSpPr>
          <p:nvPr>
            <p:ph type="sldImg"/>
          </p:nvPr>
        </p:nvSpPr>
        <p:spPr>
          <a:xfrm>
            <a:off x="381000" y="685800"/>
            <a:ext cx="6096000" cy="3429000"/>
          </a:xfrm>
          <a:prstGeom prst="rect">
            <a:avLst/>
          </a:prstGeom>
        </p:spPr>
        <p:txBody>
          <a:bodyPr/>
          <a:lstStyle/>
          <a:p>
            <a:endParaRPr/>
          </a:p>
        </p:txBody>
      </p:sp>
      <p:sp>
        <p:nvSpPr>
          <p:cNvPr id="696" name="Shape 69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Quand tu as une allergie alimentaire, tu ne peux pas simplement regarder un aliment et décider si tu peux en manger sans danger. Tu dois vérifier les étiquettes.</a:t>
            </a:r>
          </a:p>
          <a:p>
            <a:pPr marL="171450" indent="-171450" defTabSz="914400">
              <a:buSzPct val="100000"/>
              <a:buFont typeface="Arial"/>
              <a:buChar char="•"/>
              <a:defRPr sz="1200"/>
            </a:pPr>
            <a:r>
              <a:t>Lire les étiquettes des aliments est une partie importante du traitement de ton allergie au quotidien. </a:t>
            </a:r>
          </a:p>
          <a:p>
            <a:pPr marL="171450" indent="-171450" defTabSz="914400">
              <a:buSzPct val="100000"/>
              <a:buFont typeface="Arial"/>
              <a:buChar char="•"/>
              <a:defRPr sz="1200"/>
            </a:pPr>
            <a:r>
              <a:t>Sur l’image : voici un exemple d'étiquette que tu trouveras sur de nombreux aliments préemballés. Tu peux voir la liste des ingrédients, une section « Contient » et une section « Peut contenir ».</a:t>
            </a:r>
          </a:p>
          <a:p>
            <a:pPr marL="171450" indent="-171450" defTabSz="914400">
              <a:buSzPct val="100000"/>
              <a:buFont typeface="Arial"/>
              <a:buChar char="•"/>
              <a:defRPr sz="1200"/>
            </a:pPr>
            <a:r>
              <a:t>Les allergènes alimentaires prioritaires, comme le lait, doivent être clairement mentionnés dans un langage facile à comprendre.   </a:t>
            </a:r>
          </a:p>
          <a:p>
            <a:pPr marL="171450" indent="-171450" defTabSz="914400">
              <a:buSzPct val="100000"/>
              <a:buFont typeface="Arial"/>
              <a:buChar char="•"/>
              <a:defRPr sz="1200"/>
            </a:pPr>
            <a:r>
              <a:t>Il est utile que le Canada ait de bonnes règles d'étiquetage des allergènes, ce qui permet d'éviter plus facilement ces derniers.</a:t>
            </a:r>
          </a:p>
          <a:p>
            <a:pPr marL="171450" indent="-171450" defTabSz="914400">
              <a:buSzPct val="100000"/>
              <a:buFont typeface="Arial"/>
              <a:buChar char="•"/>
              <a:defRPr sz="1200"/>
            </a:pPr>
            <a:r>
              <a:t>Si tu as une allergie alimentaire, il est préférable d'éviter de manger des produits qui « peuvent contenir » ton allergène, sinon tu cours le risque d’avoir une réaction allergique.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xfrm>
            <a:off x="381000" y="685800"/>
            <a:ext cx="6096000" cy="3429000"/>
          </a:xfrm>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As-tu déjà entendu le mot « contamination croisée »? </a:t>
            </a:r>
          </a:p>
          <a:p>
            <a:pPr marL="171450" indent="-171450" defTabSz="914400">
              <a:buSzPct val="100000"/>
              <a:buFont typeface="Arial"/>
              <a:buChar char="•"/>
              <a:defRPr sz="1200" b="1"/>
            </a:pPr>
            <a:r>
              <a:t>Cela peut arriver quand un allergène alimentaire se retrouve par mégarde dans un autre aliment.  </a:t>
            </a:r>
            <a:r>
              <a:rPr b="0"/>
              <a:t>Par exemple, si un couteau utilisé pour le fromage à la crème est mis dans un pot de confiture, la confiture ne plus être mangée par une personne allergique au lait. Elle a été « contaminée » par le fromage à la crème, qui contient du lait comme ingrédient.</a:t>
            </a:r>
          </a:p>
          <a:p>
            <a:pPr marL="171450" indent="-171450" defTabSz="914400">
              <a:buSzPct val="100000"/>
              <a:buFont typeface="Arial"/>
              <a:buChar char="•"/>
              <a:defRPr sz="1200"/>
            </a:pPr>
            <a:r>
              <a:t>Un autre exemple est l'utilisation de la même pince pour servir du poisson d'un plat, puis des légumes d'un autre plat. Le plat de légumes serait contaminé par le poisson et dangereux pour une personne qui y est allergique. </a:t>
            </a:r>
          </a:p>
          <a:p>
            <a:pPr marL="171450" indent="-171450" defTabSz="914400">
              <a:buSzPct val="100000"/>
              <a:buFont typeface="Arial"/>
              <a:buChar char="•"/>
              <a:defRPr sz="1200"/>
            </a:pPr>
            <a:r>
              <a:t>Que tu prépares des plats seul ou avec un parent ou ta famille, tu dois être conscient de la contamination croisée et de ce que tu peux faire pour aider à en réduire le risque.</a:t>
            </a:r>
          </a:p>
          <a:p>
            <a:pPr marL="171450" indent="-171450" defTabSz="914400">
              <a:buSzPct val="100000"/>
              <a:buFont typeface="Arial"/>
              <a:buChar char="•"/>
              <a:defRPr sz="1200" b="1"/>
            </a:pPr>
            <a:r>
              <a:t>La contamination croisée peut aussi se produire d'autres façons, par exemple lorsqu'un allergène alimentaire se retrouve sur une surface (si on ne nettoie pas correctement un comptoir sur lequel des aliments se sont retrouvés) ou dans la salive (en se faisant lécher par un animal qui a mangé l'allergène d'une personne).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noRot="1" noChangeAspect="1"/>
          </p:cNvSpPr>
          <p:nvPr>
            <p:ph type="sldImg"/>
          </p:nvPr>
        </p:nvSpPr>
        <p:spPr>
          <a:xfrm>
            <a:off x="381000" y="685800"/>
            <a:ext cx="6096000" cy="3429000"/>
          </a:xfrm>
          <a:prstGeom prst="rect">
            <a:avLst/>
          </a:prstGeom>
        </p:spPr>
        <p:txBody>
          <a:bodyPr/>
          <a:lstStyle/>
          <a:p>
            <a:endParaRPr/>
          </a:p>
        </p:txBody>
      </p:sp>
      <p:sp>
        <p:nvSpPr>
          <p:cNvPr id="733" name="Shape 73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En plus de lire les étiquettes, tu dois aussi poser des questions sur les ingrédients d'un repas ou d'une collation et sur la façon dont il ou elle a été préparé(e), pour savoir si c'est une option sûre.</a:t>
            </a:r>
          </a:p>
          <a:p>
            <a:pPr marL="171450" indent="-171450" defTabSz="914400">
              <a:buSzPct val="100000"/>
              <a:buFont typeface="Arial"/>
              <a:buChar char="•"/>
              <a:defRPr sz="1200"/>
            </a:pPr>
            <a:r>
              <a:t>Demande si l'allergène figure dans la liste des ingrédients.</a:t>
            </a:r>
          </a:p>
          <a:p>
            <a:pPr marL="171450" indent="-171450" defTabSz="914400">
              <a:buSzPct val="100000"/>
              <a:buFont typeface="Arial"/>
              <a:buChar char="•"/>
              <a:defRPr sz="1200"/>
            </a:pPr>
            <a:r>
              <a:t>Il est important de demander comment l'aliment a été préparé car une contamination croisée peut se produire lorsque le même équipement ou les mêmes ustensiles (comme les cuillères et les couteaux) sont utilisés. Par exemple, des frites peuvent être préparées dans la même friteuse pour faire frire du poisson ou des crevettes, un couteau qui a été utilisé pour couper une pizza aux anchois (poisson) peut aussi être utilisé pour couper une pizza au fromage, ou des boulettes de steak haché et des pains à hamburger peuvent être retournés sur le gril en utilisant la même spatule.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xfrm>
            <a:off x="381000" y="685800"/>
            <a:ext cx="6096000" cy="3429000"/>
          </a:xfrm>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Pour aider à réduire le risque, lave-toi les mains avant et après avoir mangé. </a:t>
            </a:r>
          </a:p>
          <a:p>
            <a:pPr marL="171450" indent="-171450" defTabSz="914400">
              <a:buSzPct val="100000"/>
              <a:buFont typeface="Arial"/>
              <a:buChar char="•"/>
              <a:defRPr sz="1200"/>
            </a:pPr>
            <a:r>
              <a:t>Après avoir mangé, tu peux aussi aider en nettoyant les surfaces que tu as utilisées.</a:t>
            </a:r>
          </a:p>
          <a:p>
            <a:pPr marL="171450" indent="-171450" defTabSz="914400">
              <a:buSzPct val="100000"/>
              <a:buFont typeface="Arial"/>
              <a:buChar char="•"/>
              <a:defRPr sz="1200"/>
            </a:pPr>
            <a:r>
              <a:t>Sache que des miettes de nourriture peuvent se retrouver sur tes mains, mais aussi sur les bureaux, les plateaux et même sur ton visage.</a:t>
            </a:r>
          </a:p>
          <a:p>
            <a:pPr marL="171450" indent="-171450" defTabSz="914400">
              <a:buSzPct val="100000"/>
              <a:buFont typeface="Arial"/>
              <a:buChar char="•"/>
              <a:defRPr sz="1200"/>
            </a:pPr>
            <a:r>
              <a:t>Bien se laver les mains et nettoyer les surfaces sont deux moyens importants d'aider à prévenir la contamination croisée.</a:t>
            </a:r>
          </a:p>
          <a:p>
            <a:pPr marL="171450" indent="-171450" defTabSz="914400">
              <a:buSzPct val="100000"/>
              <a:buFont typeface="Arial"/>
              <a:buChar char="•"/>
              <a:defRPr sz="1200"/>
            </a:pPr>
            <a:r>
              <a:t>Savais-tu que le désinfectant pour les mains n'élimine pas efficacement les allergènes? Le mieux est de se laver les mains avec de l'eau et du savon.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xfrm>
            <a:off x="381000" y="685800"/>
            <a:ext cx="6096000" cy="3429000"/>
          </a:xfrm>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Des réactions allergiques graves peuvent se produire malgré tous les efforts; il vaut donc mieux être préparé.</a:t>
            </a:r>
          </a:p>
          <a:p>
            <a:pPr marL="171450" indent="-171450" defTabSz="914400">
              <a:buSzPct val="100000"/>
              <a:buFont typeface="Arial"/>
              <a:buChar char="•"/>
              <a:defRPr sz="1200"/>
            </a:pPr>
            <a:r>
              <a:t>Familiarise-toi avec les symptômes de l'anaphylaxie, afin de pouvoir utiliser l'épinéphrine dès que possible. (Revoir le module 2 si nécessaire.)</a:t>
            </a:r>
          </a:p>
          <a:p>
            <a:pPr marL="171450" indent="-171450" defTabSz="914400">
              <a:buSzPct val="100000"/>
              <a:buFont typeface="Arial"/>
              <a:buChar char="•"/>
              <a:defRPr sz="1200"/>
            </a:pPr>
            <a:r>
              <a:t>Sache comment utiliser un auto-injecteur d'épinéphrine et demande l'aide d'un adulte si nécessaire. (Revoir le module 2 si nécessaire.)</a:t>
            </a:r>
          </a:p>
          <a:p>
            <a:pPr marL="171450" indent="-171450" defTabSz="914400">
              <a:buSzPct val="100000"/>
              <a:buFont typeface="Arial"/>
              <a:buChar char="•"/>
              <a:defRPr sz="1200" b="1"/>
            </a:pPr>
            <a:r>
              <a:t>Facultatif :</a:t>
            </a:r>
            <a:r>
              <a:rPr b="0"/>
              <a:t> Demander aux élèves de regarder une vidéo de 5 minutes (en anglais seulement) dans laquelle des jeunes avec des allergies alimentaires partagent leurs histoires de réaction allergique et les leçons apprises (link: https://www.youtube.com/watch?v=6ZiaRd23kVo)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noRot="1" noChangeAspect="1"/>
          </p:cNvSpPr>
          <p:nvPr>
            <p:ph type="sldImg"/>
          </p:nvPr>
        </p:nvSpPr>
        <p:spPr>
          <a:xfrm>
            <a:off x="381000" y="685800"/>
            <a:ext cx="6096000" cy="3429000"/>
          </a:xfrm>
          <a:prstGeom prst="rect">
            <a:avLst/>
          </a:prstGeom>
        </p:spPr>
        <p:txBody>
          <a:bodyPr/>
          <a:lstStyle/>
          <a:p>
            <a:endParaRPr/>
          </a:p>
        </p:txBody>
      </p:sp>
      <p:sp>
        <p:nvSpPr>
          <p:cNvPr id="783" name="Shape 78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Parle à tes amis et camarades de classe de leur allergie alimentaire; ça ne devrait pas être un secret.</a:t>
            </a:r>
          </a:p>
          <a:p>
            <a:pPr marL="171450" indent="-171450" defTabSz="914400">
              <a:buSzPct val="100000"/>
              <a:buFont typeface="Arial"/>
              <a:buChar char="•"/>
              <a:defRPr sz="1200"/>
            </a:pPr>
            <a:r>
              <a:t>Demande-leur d'expliquer ce qu'ils font pour ne pas courir de risque, comme lire les étiquettes des aliments ou apporter leur propre lunch ou collation de la maison.</a:t>
            </a:r>
          </a:p>
          <a:p>
            <a:pPr marL="171450" indent="-171450" defTabSz="914400">
              <a:buSzPct val="100000"/>
              <a:buFont typeface="Arial"/>
              <a:buChar char="•"/>
              <a:defRPr sz="1200"/>
            </a:pPr>
            <a:r>
              <a:t>Demande comment tu peux les appuyer.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xfrm>
            <a:off x="381000" y="685800"/>
            <a:ext cx="6096000" cy="3429000"/>
          </a:xfrm>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Tâche : </a:t>
            </a:r>
            <a:r>
              <a:rPr b="0"/>
              <a:t>Faire jouer la vidéo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xfrm>
            <a:off x="381000" y="685800"/>
            <a:ext cx="6096000" cy="3429000"/>
          </a:xfrm>
          <a:prstGeom prst="rect">
            <a:avLst/>
          </a:prstGeom>
        </p:spPr>
        <p:txBody>
          <a:bodyPr/>
          <a:lstStyle/>
          <a:p>
            <a:endParaRPr/>
          </a:p>
        </p:txBody>
      </p:sp>
      <p:sp>
        <p:nvSpPr>
          <p:cNvPr id="838" name="Shape 838"/>
          <p:cNvSpPr>
            <a:spLocks noGrp="1"/>
          </p:cNvSpPr>
          <p:nvPr>
            <p:ph type="body" sz="quarter" idx="1"/>
          </p:nvPr>
        </p:nvSpPr>
        <p:spPr>
          <a:prstGeom prst="rect">
            <a:avLst/>
          </a:prstGeom>
        </p:spPr>
        <p:txBody>
          <a:bodyPr/>
          <a:lstStyle>
            <a:lvl1pPr marL="171450" indent="-171450" defTabSz="914400">
              <a:buSzPct val="100000"/>
              <a:buFont typeface="Arial"/>
              <a:buChar char="•"/>
              <a:defRPr sz="1200"/>
            </a:lvl1pPr>
          </a:lstStyle>
          <a:p>
            <a:r>
              <a:t>Voici les réflexions d'enfants de partout au pays sur leurs sentiments ou les situations qu'ils ont pu vivre.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L'allergie alimentaire touche plus de 3 millions de personnes au Canada, dont environ </a:t>
            </a:r>
            <a:r>
              <a:rPr>
                <a:solidFill>
                  <a:srgbClr val="FF0000"/>
                </a:solidFill>
              </a:rPr>
              <a:t>600 000 </a:t>
            </a:r>
            <a:r>
              <a:t>enfants.</a:t>
            </a:r>
          </a:p>
          <a:p>
            <a:pPr marL="171450" indent="-171450" defTabSz="914400">
              <a:buSzPct val="100000"/>
              <a:buFont typeface="Arial"/>
              <a:buChar char="•"/>
              <a:defRPr sz="1200"/>
            </a:pPr>
            <a:r>
              <a:t>Un foyer canadien sur deux est touché, y compris les enseignants et le personnel des services de garde, les employés de restaurants, les entraîneurs, les parents et les autres personnes qui s'occupent de personnes atteintes d'allergies alimentaires ou qui travaillent avec elles.  </a:t>
            </a:r>
          </a:p>
          <a:p>
            <a:pPr marL="171450" indent="-171450" defTabSz="914400">
              <a:buSzPct val="100000"/>
              <a:buFont typeface="Arial"/>
              <a:buChar char="•"/>
              <a:defRPr sz="1200" b="1"/>
            </a:pPr>
            <a:r>
              <a:t>Tâche : </a:t>
            </a:r>
            <a:r>
              <a:rPr b="0"/>
              <a:t>Lève la main si tu connais quelqu’un qui a une allergie alimentaire – ça peut être un camarade de classe, un ami, un membre de la famille ou ça peut même être toi-même. </a:t>
            </a:r>
          </a:p>
          <a:p>
            <a:pPr marL="171450" indent="-171450" defTabSz="914400">
              <a:buSzPct val="100000"/>
              <a:buFont typeface="Arial"/>
              <a:buChar char="•"/>
              <a:defRPr sz="1200"/>
            </a:pPr>
            <a:r>
              <a:t>Les personnes avec une allergie alimentaire sont comme tout le monde, elles doivent simplement éviter certains aliments pour ne pas avoir de réaction allergique.</a:t>
            </a:r>
            <a:endParaRPr b="1"/>
          </a:p>
          <a:p>
            <a:pPr marL="171450" indent="-171450" defTabSz="914400">
              <a:buSzPct val="100000"/>
              <a:buFont typeface="Arial"/>
              <a:buChar char="•"/>
              <a:defRPr sz="1200"/>
            </a:pPr>
            <a:r>
              <a:t>L'allergie alimentaire survient habituellement dans l'enfance, mais elle peut apparaître à tout âge. Elle est plus fréquente chez les jeunes enfants que chez les enfants plus âgés ou les adultes. Certaines allergies alimentaires finissent par disparaître avec le temps, alors que d'autres durent toute la vie.</a:t>
            </a:r>
          </a:p>
          <a:p>
            <a:pPr marL="171450" indent="-171450" defTabSz="914400">
              <a:buSzPct val="100000"/>
              <a:buFont typeface="Arial"/>
              <a:buChar char="•"/>
              <a:defRPr sz="1200"/>
            </a:pPr>
            <a:r>
              <a:t>Un rendez-vous avec un médecin spécialiste des allergies (un allergologue) est nécessaire pour déterminer si une allergie alimentaire a fini par disparaître avec le temps.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noRot="1" noChangeAspect="1"/>
          </p:cNvSpPr>
          <p:nvPr>
            <p:ph type="sldImg"/>
          </p:nvPr>
        </p:nvSpPr>
        <p:spPr>
          <a:xfrm>
            <a:off x="381000" y="685800"/>
            <a:ext cx="6096000" cy="3429000"/>
          </a:xfrm>
          <a:prstGeom prst="rect">
            <a:avLst/>
          </a:prstGeom>
        </p:spPr>
        <p:txBody>
          <a:bodyPr/>
          <a:lstStyle/>
          <a:p>
            <a:endParaRPr/>
          </a:p>
        </p:txBody>
      </p:sp>
      <p:sp>
        <p:nvSpPr>
          <p:cNvPr id="866" name="Shape 866"/>
          <p:cNvSpPr>
            <a:spLocks noGrp="1"/>
          </p:cNvSpPr>
          <p:nvPr>
            <p:ph type="body" sz="quarter" idx="1"/>
          </p:nvPr>
        </p:nvSpPr>
        <p:spPr>
          <a:prstGeom prst="rect">
            <a:avLst/>
          </a:prstGeom>
        </p:spPr>
        <p:txBody>
          <a:bodyPr/>
          <a:lstStyle/>
          <a:p>
            <a:pPr defTabSz="914400">
              <a:defRPr sz="1200" b="1"/>
            </a:pPr>
            <a:r>
              <a:t>Instructions pour l’activité : </a:t>
            </a:r>
            <a:r>
              <a:rPr b="0"/>
              <a:t>Demander aux élèves d'imaginer une journée d'école typique :</a:t>
            </a:r>
          </a:p>
          <a:p>
            <a:pPr marL="171450" indent="-171450" defTabSz="914400">
              <a:buSzPct val="100000"/>
              <a:buFont typeface="Arial"/>
              <a:buChar char="•"/>
              <a:defRPr sz="1200"/>
            </a:pPr>
            <a:r>
              <a:t>Tu te réveilles, te prépares, prends ton petit-déjeuner et vas à l'école.</a:t>
            </a:r>
          </a:p>
          <a:p>
            <a:pPr marL="171450" indent="-171450" defTabSz="914400">
              <a:buSzPct val="100000"/>
              <a:buFont typeface="Arial"/>
              <a:buChar char="•"/>
              <a:defRPr sz="1200"/>
            </a:pPr>
            <a:r>
              <a:t>À l'école, il y a de la pizza pour le lunch et un camarade de classe a apporté des petits gâteaux pour toute la classe pour fêter son anniversaire.</a:t>
            </a:r>
          </a:p>
          <a:p>
            <a:pPr marL="171450" indent="-171450" defTabSz="914400">
              <a:buSzPct val="100000"/>
              <a:buFont typeface="Arial"/>
              <a:buChar char="•"/>
              <a:defRPr sz="1200"/>
            </a:pPr>
            <a:r>
              <a:t>Après l'école, tu as une partie de soccer et comme collation, l'entraîneur a apporté des biscuits faits maison.</a:t>
            </a:r>
          </a:p>
          <a:p>
            <a:pPr marL="171450" indent="-171450" defTabSz="914400">
              <a:buSzPct val="100000"/>
              <a:buFont typeface="Arial"/>
              <a:buChar char="•"/>
              <a:defRPr sz="1200"/>
            </a:pPr>
            <a:endParaRPr/>
          </a:p>
          <a:p>
            <a:pPr defTabSz="914400">
              <a:defRPr sz="1200"/>
            </a:pPr>
            <a:r>
              <a:t>Que penserais-tu de cette journée si tu n'avais pas d'allergie alimentaire?</a:t>
            </a:r>
          </a:p>
          <a:p>
            <a:pPr defTabSz="914400">
              <a:defRPr sz="1200"/>
            </a:pPr>
            <a:r>
              <a:t>Que penserais-tu de cette journée si tu avais une allergie au lait, aux œufs et aux arachides?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Shape 883"/>
          <p:cNvSpPr>
            <a:spLocks noGrp="1" noRot="1" noChangeAspect="1"/>
          </p:cNvSpPr>
          <p:nvPr>
            <p:ph type="sldImg"/>
          </p:nvPr>
        </p:nvSpPr>
        <p:spPr>
          <a:xfrm>
            <a:off x="381000" y="685800"/>
            <a:ext cx="6096000" cy="3429000"/>
          </a:xfrm>
          <a:prstGeom prst="rect">
            <a:avLst/>
          </a:prstGeom>
        </p:spPr>
        <p:txBody>
          <a:bodyPr/>
          <a:lstStyle/>
          <a:p>
            <a:endParaRPr/>
          </a:p>
        </p:txBody>
      </p:sp>
      <p:sp>
        <p:nvSpPr>
          <p:cNvPr id="884" name="Shape 884"/>
          <p:cNvSpPr>
            <a:spLocks noGrp="1"/>
          </p:cNvSpPr>
          <p:nvPr>
            <p:ph type="body" sz="quarter" idx="1"/>
          </p:nvPr>
        </p:nvSpPr>
        <p:spPr>
          <a:prstGeom prst="rect">
            <a:avLst/>
          </a:prstGeom>
        </p:spPr>
        <p:txBody>
          <a:bodyPr/>
          <a:lstStyle/>
          <a:p>
            <a:pPr marL="347472" indent="-171450" defTabSz="914400">
              <a:buSzPct val="100000"/>
              <a:buFont typeface="Arial"/>
              <a:buChar char="•"/>
              <a:defRPr sz="1200" b="1"/>
            </a:pPr>
            <a:r>
              <a:t>Tâche : </a:t>
            </a:r>
            <a:r>
              <a:rPr b="0"/>
              <a:t>Faire jouer la vidéo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xfrm>
            <a:off x="381000" y="685800"/>
            <a:ext cx="6096000" cy="3429000"/>
          </a:xfrm>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p>
            <a:pPr defTabSz="914400">
              <a:defRPr sz="1000" b="1"/>
            </a:pPr>
            <a:r>
              <a:t>Instructions pour l’activité : </a:t>
            </a:r>
            <a:r>
              <a:rPr b="0"/>
              <a:t>Discussion avec toute la classe</a:t>
            </a:r>
          </a:p>
          <a:p>
            <a:pPr defTabSz="914400">
              <a:defRPr sz="1000"/>
            </a:pPr>
            <a:endParaRPr b="0"/>
          </a:p>
          <a:p>
            <a:pPr defTabSz="914400">
              <a:defRPr sz="1000" b="1"/>
            </a:pPr>
            <a:r>
              <a:t>Remarque pour l’enseignant : </a:t>
            </a:r>
            <a:r>
              <a:rPr b="0"/>
              <a:t>Déterminez comment vous voulez que les élèves réfléchissent à ces scénarios. Les élèves peuvent lever la main, ou fermer les yeux et lever la main, ou simplement rester silencieux et réfléchir, par exemple. Choisissez ce qui fonctionne le mieux en fonction de la classe.</a:t>
            </a:r>
            <a:endParaRPr sz="1200"/>
          </a:p>
          <a:p>
            <a:pPr defTabSz="914400">
              <a:defRPr sz="1000"/>
            </a:pPr>
            <a:endParaRPr sz="1200"/>
          </a:p>
          <a:p>
            <a:pPr defTabSz="914400">
              <a:defRPr sz="1000"/>
            </a:pPr>
            <a:r>
              <a:t>Avec ce sujet, assurez-vous que les élèves comprennent qu'ils se trouvent dans un espace sûr. Rappelez-leur de ne pas utiliser de noms s'ils décrivent une situation d’intimidation qu’ils ont vécue, et de se mettre en contact avec vous/un enseignant s'ils ont besoin d'en parler.</a:t>
            </a:r>
            <a:endParaRPr b="1"/>
          </a:p>
          <a:p>
            <a:pPr defTabSz="914400">
              <a:defRPr sz="1000" b="1" u="sng"/>
            </a:pPr>
            <a:endParaRPr b="1"/>
          </a:p>
          <a:p>
            <a:pPr defTabSz="914400">
              <a:defRPr sz="1000"/>
            </a:pPr>
            <a:r>
              <a:t>Renseignements pour appuyer la discussion provenant de fr.bullyingcanada.ca : </a:t>
            </a:r>
            <a:endParaRPr sz="1200"/>
          </a:p>
          <a:p>
            <a:pPr defTabSz="914400">
              <a:defRPr sz="1000"/>
            </a:pPr>
            <a:endParaRPr sz="1200"/>
          </a:p>
          <a:p>
            <a:pPr defTabSz="914400">
              <a:defRPr sz="1000"/>
            </a:pPr>
            <a:r>
              <a:t>Pour les victimes : Éloigne-toi, parle à quelqu'un en qui tu as confiance - un enseignant, un entraîneur, un conseiller d'orientation ou un parent, demande de l'aide, dis quelque chose de gentil à l'intimidateur pour le distraire, reste en groupe pour éviter les confrontations, utilise l'humour pour confondre ton intimidateur ou établir un lien avec lui, fais comme si l'intimidateur ne t'affectait pas, rappelle-toi sans cesse que tu es une bonne personne et que tu es digne de respect.</a:t>
            </a:r>
            <a:endParaRPr sz="1200"/>
          </a:p>
          <a:p>
            <a:pPr defTabSz="914400">
              <a:defRPr sz="1000"/>
            </a:pPr>
            <a:endParaRPr sz="1200"/>
          </a:p>
          <a:p>
            <a:pPr defTabSz="914400">
              <a:defRPr sz="1000"/>
            </a:pPr>
            <a:r>
              <a:t>Pour les témoins : Au lieu d'ignorer un incident d'intimidation, essaie de faire ceci : en parler à un enseignant, un entraîneur ou un conseiller, te déplacer vers la victime ou te placer à côté d'elle, utiliser ta voix - dire « arrête », devenir ami avec la victime, éloigner la victime de la situation.</a:t>
            </a:r>
            <a:endParaRPr sz="1200" b="1"/>
          </a:p>
          <a:p>
            <a:pPr defTabSz="914400">
              <a:defRPr sz="1000"/>
            </a:pPr>
            <a:endParaRPr sz="1200" b="1"/>
          </a:p>
          <a:p>
            <a:pPr defTabSz="914400">
              <a:defRPr sz="1000"/>
            </a:pPr>
            <a:r>
              <a:t>Pour les intimidateurs : Parle à un enseignant ou à un conseiller, pense à ce que tu ressentirais si quelqu'un t'intimidait, considère les sentiments de ta victime - réfléchis avant d'agir.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noRot="1" noChangeAspect="1"/>
          </p:cNvSpPr>
          <p:nvPr>
            <p:ph type="sldImg"/>
          </p:nvPr>
        </p:nvSpPr>
        <p:spPr>
          <a:xfrm>
            <a:off x="381000" y="685800"/>
            <a:ext cx="6096000" cy="3429000"/>
          </a:xfrm>
          <a:prstGeom prst="rect">
            <a:avLst/>
          </a:prstGeom>
        </p:spPr>
        <p:txBody>
          <a:bodyPr/>
          <a:lstStyle/>
          <a:p>
            <a:endParaRPr/>
          </a:p>
        </p:txBody>
      </p:sp>
      <p:sp>
        <p:nvSpPr>
          <p:cNvPr id="953" name="Shape 95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Sache quelles sont les allergies alimentaires de tes amis et camarades de classe, comprends que l'allergie alimentaire est un problème de santé grave et non un choix.</a:t>
            </a:r>
          </a:p>
          <a:p>
            <a:pPr marL="171450" indent="-171450" defTabSz="914400">
              <a:buSzPct val="100000"/>
              <a:buFont typeface="Arial"/>
              <a:buChar char="•"/>
              <a:defRPr sz="1200"/>
            </a:pPr>
            <a:r>
              <a:t>Réduis les risques qu'une personne ait une réaction allergique - par exemple, ne partage pas la nourriture, les pailles, les ustensiles ou les récipients alimentaires avec elle; lave-toi les mains et nettoie les surfaces après avoir mangé.</a:t>
            </a:r>
          </a:p>
          <a:p>
            <a:pPr marL="171450" indent="-171450" defTabSz="914400">
              <a:buSzPct val="100000"/>
              <a:buFont typeface="Arial"/>
              <a:buChar char="•"/>
              <a:defRPr sz="1200"/>
            </a:pPr>
            <a:r>
              <a:t>Trouve des moyens d'apporter ton soutien, parfois le simple fait de comprendre et d'accepter est tout ce dont un ami a besoin.</a:t>
            </a:r>
          </a:p>
          <a:p>
            <a:pPr marL="171450" indent="-171450" defTabSz="914400">
              <a:buSzPct val="100000"/>
              <a:buFont typeface="Arial"/>
              <a:buChar char="•"/>
              <a:defRPr sz="1200"/>
            </a:pPr>
            <a:r>
              <a:t>Sois inclusif, ce n'est pas parce qu'une personne a une allergie alimentaire qu'elle doit être exclue et manger à une autre table ou exclue d’activités amusantes comme les fêtes d'anniversaire. En prenant des précautions (comme ne pas partager les aliments, réduire la contamination croisée et se laver les mains), tout le monde peut rester en sécurité et s'amuser. </a:t>
            </a:r>
          </a:p>
          <a:p>
            <a:pPr marL="347472" lvl="1" indent="-171450" defTabSz="914400">
              <a:buSzPct val="100000"/>
              <a:buFont typeface="Arial"/>
              <a:buChar char="o"/>
              <a:defRPr sz="1200"/>
            </a:pPr>
            <a:r>
              <a:t>Il y a toujours de la nourriture à l’école, comme des lunchs et des collations, des fêtes de classe et d'école ainsi que des leçons de mathématiques, des expériences scientifiques et des bricolages utilisant de la nourriture. </a:t>
            </a:r>
          </a:p>
          <a:p>
            <a:pPr marL="347472" lvl="1" indent="-171450" defTabSz="914400">
              <a:buSzPct val="100000"/>
              <a:buFont typeface="Arial"/>
              <a:buChar char="o"/>
              <a:defRPr sz="1200"/>
            </a:pPr>
            <a:r>
              <a:t>Réfléchis à ce qui peut être fait pour que tout le monde se sente en sécurité et inclus. Par exemple, pourquoi ne pas célébrer avec un aliment sans allergène que tout le monde peut manger, ou des gâteries non alimentaires comme des autocollants?</a:t>
            </a:r>
          </a:p>
          <a:p>
            <a:pPr marL="171450" indent="-171450" defTabSz="914400">
              <a:buSzPct val="100000"/>
              <a:buFont typeface="Arial"/>
              <a:buChar char="•"/>
              <a:defRPr sz="1200"/>
            </a:pPr>
            <a:r>
              <a:t>Sois un porte-parole – parles de ce que tu sais à d'autres personnes afin que plus de gens soient conscients de l'allergie alimentaire et de la façon d'aider les personnes qui en ont!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xfrm>
            <a:off x="381000" y="685800"/>
            <a:ext cx="6096000" cy="3429000"/>
          </a:xfrm>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Plus tu comprendras l'allergie alimentaire, mieux tu pourras soutenir tes amis ou camarades de classe qui en sont atteints. </a:t>
            </a:r>
          </a:p>
          <a:p>
            <a:pPr marL="171450" indent="-171450" defTabSz="914400">
              <a:buSzPct val="100000"/>
              <a:buFont typeface="Arial"/>
              <a:buChar char="•"/>
              <a:defRPr sz="1200"/>
            </a:pPr>
            <a:r>
              <a:t>Tu peux faire changer les choses! N'oublie pas qu'avoir une allergie alimentaire n'est pas un choix, mais tu peux choisir de soutenir ton ami/camarade de classe qui en est atteint.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Remarque pour l’enseignant : </a:t>
            </a:r>
            <a:r>
              <a:rPr b="0"/>
              <a:t>Les allergènes alimentaires apparaissent un par un; cliquez pour les révéler. </a:t>
            </a:r>
          </a:p>
          <a:p>
            <a:pPr marL="171450" indent="-171450" defTabSz="914400">
              <a:buSzPct val="100000"/>
              <a:buFont typeface="Arial"/>
              <a:buChar char="•"/>
              <a:defRPr sz="1200"/>
            </a:pPr>
            <a:r>
              <a:t>Voici les allergènes alimentaires les plus courants dans notre pays : arachide, noix, sésame, lait, œufs, poisson, crustacés (p. ex. homard, crevettes) et mollusques (p. ex. pétoncles, palourdes), soya, blé et triticale et moutarde. </a:t>
            </a:r>
          </a:p>
          <a:p>
            <a:pPr marL="171450" indent="-171450" defTabSz="914400">
              <a:buSzPct val="100000"/>
              <a:buFont typeface="Arial"/>
              <a:buChar char="•"/>
              <a:defRPr sz="1200"/>
            </a:pPr>
            <a:r>
              <a:t>Santé Canada les appelle des « allergènes alimentaires prioritaires » et il existe des règles concernant leur mention sur les étiquettes des produits. </a:t>
            </a:r>
          </a:p>
          <a:p>
            <a:pPr marL="171450" indent="-171450" defTabSz="914400">
              <a:buSzPct val="100000"/>
              <a:buFont typeface="Arial"/>
              <a:buChar char="•"/>
              <a:defRPr sz="1200"/>
            </a:pPr>
            <a:r>
              <a:t>Par exemple, si un produit préemballé comme une boîte de céréales ou une boîte de soupe contient l'un des allergènes prioritaires parmi ses ingrédients, il doit être clairement indiqué sur l’étiquette ou la boîte.</a:t>
            </a:r>
          </a:p>
          <a:p>
            <a:pPr marL="171450" indent="-171450" defTabSz="914400">
              <a:buSzPct val="100000"/>
              <a:buFont typeface="Arial"/>
              <a:buChar char="•"/>
              <a:defRPr sz="1200"/>
            </a:pPr>
            <a:r>
              <a:t>Il n'est pas vrai que seuls certains aliments provoquent une réaction allergique. Certains aliments provoquent la majorité des réactions allergiques, mais presque tous les aliments peuvent provoquer une réaction. Et on peut être allergique à plus d'un aliment.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xfrm>
            <a:off x="381000" y="685800"/>
            <a:ext cx="6096000" cy="3429000"/>
          </a:xfrm>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Avant de continuer à parler de l'allergie alimentaire, connais-tu la différence entre l'allergie alimentaire et l'intolérance alimentaire?</a:t>
            </a:r>
          </a:p>
          <a:p>
            <a:pPr marL="171450" indent="-171450" defTabSz="914400">
              <a:buSzPct val="100000"/>
              <a:buFont typeface="Arial"/>
              <a:buChar char="•"/>
              <a:defRPr sz="1200"/>
            </a:pPr>
            <a:r>
              <a:t>On les confond souvent, mais il s'agit de différentes façons dont ton corps peut réagir à un aliment.</a:t>
            </a:r>
          </a:p>
          <a:p>
            <a:pPr marL="171450" indent="-171450" defTabSz="914400">
              <a:buSzPct val="100000"/>
              <a:buFont typeface="Arial"/>
              <a:buChar char="•"/>
              <a:defRPr sz="1200"/>
            </a:pPr>
            <a:r>
              <a:t>L'allergie alimentaire fait intervenir ton système immunitaire, qui est le système de défense de ton corps, et les personnes avec une allergie alimentaire risquent d'avoir une réaction allergique grave.</a:t>
            </a:r>
          </a:p>
          <a:p>
            <a:pPr marL="171450" indent="-171450" defTabSz="914400">
              <a:buSzPct val="100000"/>
              <a:buFont typeface="Arial"/>
              <a:buChar char="•"/>
              <a:defRPr sz="1200"/>
            </a:pPr>
            <a:r>
              <a:t>Ce n'est pas la même chose que l'intolérance alimentaire, qui fait plutôt intervenir ton système digestif, le système qui aide ton corps à tirer les nutriments et l'énergie des aliments que tu manges. </a:t>
            </a:r>
          </a:p>
          <a:p>
            <a:pPr marL="171450" indent="-171450" defTabSz="914400">
              <a:buSzPct val="100000"/>
              <a:buFont typeface="Arial"/>
              <a:buChar char="•"/>
              <a:defRPr sz="1200"/>
            </a:pPr>
            <a:r>
              <a:t>Par exemple, tu connais peut-être quelqu'un qui a une intolérance au lactose - cela signifie que cette personne est incapable de digérer complètement le lactose, un sucre présent dans les produits laitiers comme le lait, le fromage et le yogourt. </a:t>
            </a:r>
          </a:p>
          <a:p>
            <a:pPr marL="171450" indent="-171450" defTabSz="914400">
              <a:buSzPct val="100000"/>
              <a:buFont typeface="Arial"/>
              <a:buChar char="•"/>
              <a:defRPr sz="1200"/>
            </a:pPr>
            <a:r>
              <a:t>Les personnes avec des intolérances alimentaires ne risquent pas d'avoir une réaction allergique grave, mais elles peuvent aussi traiter leur intolérance en évitant certains aliments.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xfrm>
            <a:off x="381000" y="685800"/>
            <a:ext cx="6096000" cy="3429000"/>
          </a:xfrm>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Être immunisé veut dire être protégé contre quelque chose.</a:t>
            </a:r>
          </a:p>
          <a:p>
            <a:pPr marL="171450" indent="-171450" defTabSz="914400">
              <a:buSzPct val="100000"/>
              <a:buFont typeface="Arial"/>
              <a:buChar char="•"/>
              <a:defRPr sz="1200"/>
            </a:pPr>
            <a:r>
              <a:t>Ton système immunitaire est incroyable! </a:t>
            </a:r>
          </a:p>
          <a:p>
            <a:pPr marL="171450" indent="-171450" defTabSz="914400">
              <a:buSzPct val="100000"/>
              <a:buFont typeface="Arial"/>
              <a:buChar char="•"/>
              <a:defRPr sz="1200"/>
            </a:pPr>
            <a:r>
              <a:t>Il est composé de cellules, tissus et organes qui ensemble luttent pour te protéger contre les corps étrangers qui semblent nuisibles, comme les bactéries et les parasites.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xfrm>
            <a:off x="381000" y="685800"/>
            <a:ext cx="6096000" cy="3429000"/>
          </a:xfrm>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Tâche : </a:t>
            </a:r>
            <a:r>
              <a:rPr b="0"/>
              <a:t>Faire jouer la vidéo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La vidéo que tu as regardée explique comment ton système immunitaire agit lorsque tu as une allergie alimentaire. </a:t>
            </a:r>
          </a:p>
          <a:p>
            <a:pPr marL="171450" indent="-171450" defTabSz="914400">
              <a:buSzPct val="100000"/>
              <a:buFont typeface="Arial"/>
              <a:buChar char="•"/>
              <a:defRPr sz="1200"/>
            </a:pPr>
            <a:r>
              <a:t>Quand ton corps essaie de se protéger contre un aliment qu’il croit dangereux, il fabrique des anticorps appelés immunoglobulines E ou IgE.</a:t>
            </a:r>
          </a:p>
          <a:p>
            <a:pPr marL="171450" indent="-171450" defTabSz="914400">
              <a:buSzPct val="100000"/>
              <a:buFont typeface="Arial"/>
              <a:buChar char="•"/>
              <a:defRPr sz="1200"/>
            </a:pPr>
            <a:r>
              <a:t>C'est là qu’entrent en jeu les mastocytes mentionnés dans la vidéo. </a:t>
            </a:r>
          </a:p>
          <a:p>
            <a:pPr marL="171450" indent="-171450" defTabSz="914400">
              <a:buSzPct val="100000"/>
              <a:buFont typeface="Arial"/>
              <a:buChar char="•"/>
              <a:defRPr sz="1200"/>
            </a:pPr>
            <a:r>
              <a:t>Les anticorps IgE amènent les mastocytes à libérer des substances chimiques (comme l'histamine) dans la circulation sanguine pour se défendre contre l'aliment qui cause le problème.</a:t>
            </a:r>
          </a:p>
          <a:p>
            <a:pPr marL="171450" indent="-171450" defTabSz="914400">
              <a:buSzPct val="100000"/>
              <a:buFont typeface="Arial"/>
              <a:buChar char="•"/>
              <a:defRPr sz="1200"/>
            </a:pPr>
            <a:r>
              <a:t>Et c'est ce qui provoque les symptômes d'une réaction allergique.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Lorsque tu manges par mégarde un aliment auquel tu es allergique ou un aliment qui a été contaminé par un aliment auquel tu es allergique, tu peux avoir une réaction allergique.</a:t>
            </a:r>
          </a:p>
          <a:p>
            <a:pPr marL="171450" indent="-171450" defTabSz="914400">
              <a:buSzPct val="100000"/>
              <a:buFont typeface="Arial"/>
              <a:buChar char="•"/>
              <a:defRPr sz="1200"/>
            </a:pPr>
            <a:r>
              <a:t>Tu peux avoir des symptômes légers, comme un peu de démangeaisons, ou des symptômes plus graves, comme de la difficulté à respirer ou la sensation que tu vas t'évanouir. </a:t>
            </a:r>
          </a:p>
          <a:p>
            <a:pPr marL="171450" indent="-171450" defTabSz="914400">
              <a:buSzPct val="100000"/>
              <a:buFont typeface="Arial"/>
              <a:buChar char="•"/>
              <a:defRPr sz="1200"/>
            </a:pPr>
            <a:r>
              <a:t>Les réactions allergiques graves peuvent être dangereuses; il faut donc toujours les traiter rapidement.</a:t>
            </a:r>
          </a:p>
          <a:p>
            <a:pPr marL="171450" indent="-171450" defTabSz="914400">
              <a:buSzPct val="100000"/>
              <a:buFont typeface="Arial"/>
              <a:buChar char="•"/>
              <a:defRPr sz="1200"/>
            </a:pPr>
            <a:r>
              <a:t>Une personne peut-elle manger un peu de l’aliment auquel elle est allergique? Si tu as une allergie alimentaire, il n'est pas bon de manger de cet aliment, même en petite quantité, car cela peut provoquer une réaction allergique. Tu dois toujours partir du principe que ce n'est pas une bonne idée, sauf si ton allergologue ou ton médecin te dit que c’est correct d’en manger.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2 - Title Only">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5" name="Rectangle 6"/>
          <p:cNvSpPr/>
          <p:nvPr/>
        </p:nvSpPr>
        <p:spPr>
          <a:xfrm>
            <a:off x="3413759" y="538091"/>
            <a:ext cx="17556482" cy="12984482"/>
          </a:xfrm>
          <a:prstGeom prst="rect">
            <a:avLst/>
          </a:prstGeom>
          <a:solidFill>
            <a:schemeClr val="accent1"/>
          </a:solidFill>
          <a:ln w="25400">
            <a:solidFill>
              <a:srgbClr val="FFFFFF"/>
            </a:solidFill>
            <a:miter/>
          </a:ln>
        </p:spPr>
        <p:txBody>
          <a:bodyPr lIns="91438" tIns="91438" rIns="91438" bIns="91438"/>
          <a:lstStyle/>
          <a:p>
            <a:pPr>
              <a:defRPr>
                <a:solidFill>
                  <a:srgbClr val="FFFFFF"/>
                </a:solidFill>
              </a:defRPr>
            </a:pPr>
            <a:endParaRPr/>
          </a:p>
        </p:txBody>
      </p:sp>
      <p:sp>
        <p:nvSpPr>
          <p:cNvPr id="106" name="Title Text"/>
          <p:cNvSpPr txBox="1">
            <a:spLocks noGrp="1"/>
          </p:cNvSpPr>
          <p:nvPr>
            <p:ph type="title"/>
          </p:nvPr>
        </p:nvSpPr>
        <p:spPr>
          <a:xfrm>
            <a:off x="4716779" y="3158832"/>
            <a:ext cx="14950442" cy="3576928"/>
          </a:xfrm>
          <a:prstGeom prst="rect">
            <a:avLst/>
          </a:prstGeom>
        </p:spPr>
        <p:txBody>
          <a:bodyPr anchor="b"/>
          <a:lstStyle>
            <a:lvl1pPr algn="ctr">
              <a:lnSpc>
                <a:spcPct val="85000"/>
              </a:lnSpc>
              <a:defRPr sz="9600"/>
            </a:lvl1pPr>
          </a:lstStyle>
          <a:p>
            <a:r>
              <a:t>Title Text</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Slide 0">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4716779" y="3158832"/>
            <a:ext cx="14950442" cy="3576928"/>
          </a:xfrm>
          <a:prstGeom prst="rect">
            <a:avLst/>
          </a:prstGeom>
        </p:spPr>
        <p:txBody>
          <a:bodyPr anchor="b"/>
          <a:lstStyle>
            <a:lvl1pPr algn="ctr">
              <a:lnSpc>
                <a:spcPct val="85000"/>
              </a:lnSpc>
              <a:defRPr sz="9600"/>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ivider Teal">
    <p:bg>
      <p:bgPr>
        <a:solidFill>
          <a:srgbClr val="00B4AA"/>
        </a:solidFill>
        <a:effectLst/>
      </p:bgPr>
    </p:bg>
    <p:spTree>
      <p:nvGrpSpPr>
        <p:cNvPr id="1" name=""/>
        <p:cNvGrpSpPr/>
        <p:nvPr/>
      </p:nvGrpSpPr>
      <p:grpSpPr>
        <a:xfrm>
          <a:off x="0" y="0"/>
          <a:ext cx="0" cy="0"/>
          <a:chOff x="0" y="0"/>
          <a:chExt cx="0" cy="0"/>
        </a:xfrm>
      </p:grpSpPr>
      <p:pic>
        <p:nvPicPr>
          <p:cNvPr id="122"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123" name="Title Text"/>
          <p:cNvSpPr txBox="1">
            <a:spLocks noGrp="1"/>
          </p:cNvSpPr>
          <p:nvPr>
            <p:ph type="title"/>
          </p:nvPr>
        </p:nvSpPr>
        <p:spPr>
          <a:xfrm>
            <a:off x="4774858" y="3275741"/>
            <a:ext cx="9270656" cy="7524065"/>
          </a:xfrm>
          <a:prstGeom prst="rect">
            <a:avLst/>
          </a:prstGeom>
        </p:spPr>
        <p:txBody>
          <a:bodyPr/>
          <a:lstStyle>
            <a:lvl1pPr>
              <a:defRPr sz="14400"/>
            </a:lvl1pPr>
          </a:lstStyle>
          <a:p>
            <a:r>
              <a:t>Title Text</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ivider Teal 0">
    <p:bg>
      <p:bgPr>
        <a:solidFill>
          <a:srgbClr val="00B4AA"/>
        </a:solidFill>
        <a:effectLst/>
      </p:bgPr>
    </p:bg>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4774858" y="3275741"/>
            <a:ext cx="9270656" cy="7524065"/>
          </a:xfrm>
          <a:prstGeom prst="rect">
            <a:avLst/>
          </a:prstGeom>
        </p:spPr>
        <p:txBody>
          <a:bodyPr/>
          <a:lstStyle>
            <a:lvl1pPr>
              <a:defRPr sz="14400"/>
            </a:lvl1pPr>
          </a:lstStyle>
          <a:p>
            <a:r>
              <a:t>Title Text</a:t>
            </a:r>
          </a:p>
        </p:txBody>
      </p:sp>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Slide">
    <p:bg>
      <p:bgPr>
        <a:solidFill>
          <a:srgbClr val="FFFFFF"/>
        </a:solidFill>
        <a:effectLst/>
      </p:bgPr>
    </p:bg>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O2 - Title and Content">
    <p:bg>
      <p:bgPr>
        <a:solidFill>
          <a:srgbClr val="FFFFFF"/>
        </a:soli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3048000" y="0"/>
            <a:ext cx="2542" cy="2542"/>
          </a:xfrm>
          <a:prstGeom prst="rect">
            <a:avLst/>
          </a:prstGeom>
        </p:spPr>
        <p:txBody>
          <a:bodyPr anchor="t"/>
          <a:lstStyle>
            <a:lvl1pPr>
              <a:defRPr>
                <a:solidFill>
                  <a:srgbClr val="000000"/>
                </a:solidFill>
              </a:defRPr>
            </a:lvl1pPr>
          </a:lstStyle>
          <a:p>
            <a:r>
              <a:t>Title Text</a:t>
            </a:r>
          </a:p>
        </p:txBody>
      </p:sp>
      <p:sp>
        <p:nvSpPr>
          <p:cNvPr id="147" name="Body Level One…"/>
          <p:cNvSpPr txBox="1">
            <a:spLocks noGrp="1"/>
          </p:cNvSpPr>
          <p:nvPr>
            <p:ph type="body" sz="quarter" idx="1"/>
          </p:nvPr>
        </p:nvSpPr>
        <p:spPr>
          <a:xfrm>
            <a:off x="3048000" y="0"/>
            <a:ext cx="2542" cy="2542"/>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 name="Straight Connector 5"/>
          <p:cNvSpPr/>
          <p:nvPr/>
        </p:nvSpPr>
        <p:spPr>
          <a:xfrm>
            <a:off x="4305300" y="2144684"/>
            <a:ext cx="15773400" cy="1"/>
          </a:xfrm>
          <a:prstGeom prst="line">
            <a:avLst/>
          </a:prstGeom>
          <a:ln w="12700">
            <a:solidFill>
              <a:srgbClr val="FFFFFF"/>
            </a:solidFill>
            <a:miter/>
          </a:ln>
        </p:spPr>
        <p:txBody>
          <a:bodyPr lIns="45718" tIns="45718" rIns="45718" bIns="45718"/>
          <a:lstStyle/>
          <a:p>
            <a:endParaRP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2_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6" name="Picture 7" descr="Picture 7"/>
          <p:cNvPicPr>
            <a:picLocks noChangeAspect="1"/>
          </p:cNvPicPr>
          <p:nvPr/>
        </p:nvPicPr>
        <p:blipFill>
          <a:blip r:embed="rId3"/>
          <a:stretch>
            <a:fillRect/>
          </a:stretch>
        </p:blipFill>
        <p:spPr>
          <a:xfrm>
            <a:off x="3317328" y="11488201"/>
            <a:ext cx="2377442" cy="1829766"/>
          </a:xfrm>
          <a:prstGeom prst="rect">
            <a:avLst/>
          </a:prstGeom>
          <a:ln w="12700">
            <a:miter lim="400000"/>
          </a:ln>
        </p:spPr>
      </p:pic>
      <p:pic>
        <p:nvPicPr>
          <p:cNvPr id="157" name="Picture 6" descr="Picture 6"/>
          <p:cNvPicPr>
            <a:picLocks noChangeAspect="1"/>
          </p:cNvPicPr>
          <p:nvPr/>
        </p:nvPicPr>
        <p:blipFill>
          <a:blip r:embed="rId4"/>
          <a:stretch>
            <a:fillRect/>
          </a:stretch>
        </p:blipFill>
        <p:spPr>
          <a:xfrm>
            <a:off x="18163052" y="11495075"/>
            <a:ext cx="2949908" cy="1947876"/>
          </a:xfrm>
          <a:prstGeom prst="rect">
            <a:avLst/>
          </a:prstGeom>
          <a:ln w="12700">
            <a:miter lim="400000"/>
          </a:ln>
        </p:spPr>
      </p:pic>
      <p:sp>
        <p:nvSpPr>
          <p:cNvPr id="158" name="Title Text"/>
          <p:cNvSpPr txBox="1">
            <a:spLocks noGrp="1"/>
          </p:cNvSpPr>
          <p:nvPr>
            <p:ph type="title"/>
          </p:nvPr>
        </p:nvSpPr>
        <p:spPr>
          <a:xfrm>
            <a:off x="4305300" y="231775"/>
            <a:ext cx="14744700" cy="1572312"/>
          </a:xfrm>
          <a:prstGeom prst="rect">
            <a:avLst/>
          </a:prstGeom>
        </p:spPr>
        <p:txBody>
          <a:bodyPr anchor="b"/>
          <a:lstStyle/>
          <a:p>
            <a:r>
              <a:t>Title Text</a:t>
            </a:r>
          </a:p>
        </p:txBody>
      </p:sp>
      <p:sp>
        <p:nvSpPr>
          <p:cNvPr id="159" name="Body Level One…"/>
          <p:cNvSpPr txBox="1">
            <a:spLocks noGrp="1"/>
          </p:cNvSpPr>
          <p:nvPr>
            <p:ph type="body" sz="quarter" idx="1"/>
          </p:nvPr>
        </p:nvSpPr>
        <p:spPr>
          <a:xfrm>
            <a:off x="4305300" y="8686886"/>
            <a:ext cx="13175393" cy="3311524"/>
          </a:xfrm>
          <a:prstGeom prst="rect">
            <a:avLst/>
          </a:prstGeom>
        </p:spPr>
        <p:txBody>
          <a:bodyPr/>
          <a:lstStyle>
            <a:lvl1pPr marL="0" indent="0">
              <a:buSzTx/>
              <a:buFontTx/>
              <a:buNone/>
              <a:defRPr sz="4800">
                <a:solidFill>
                  <a:srgbClr val="000000"/>
                </a:solidFill>
              </a:defRPr>
            </a:lvl1pPr>
            <a:lvl2pPr marL="0" indent="0">
              <a:buSzTx/>
              <a:buFontTx/>
              <a:buNone/>
              <a:defRPr sz="4800">
                <a:solidFill>
                  <a:srgbClr val="000000"/>
                </a:solidFill>
              </a:defRPr>
            </a:lvl2pPr>
            <a:lvl3pPr marL="0" indent="0">
              <a:buSzTx/>
              <a:buFontTx/>
              <a:buNone/>
              <a:defRPr sz="4800">
                <a:solidFill>
                  <a:srgbClr val="000000"/>
                </a:solidFill>
              </a:defRPr>
            </a:lvl3pPr>
            <a:lvl4pPr marL="0" indent="0">
              <a:buSzTx/>
              <a:buFontTx/>
              <a:buNone/>
              <a:defRPr sz="4800">
                <a:solidFill>
                  <a:srgbClr val="000000"/>
                </a:solidFill>
              </a:defRPr>
            </a:lvl4pPr>
            <a:lvl5pPr marL="0" indent="0">
              <a:buSzTx/>
              <a:buFontTx/>
              <a:buNone/>
              <a:defRPr sz="4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7" name="Picture 7" descr="Picture 7"/>
          <p:cNvPicPr>
            <a:picLocks noChangeAspect="1"/>
          </p:cNvPicPr>
          <p:nvPr/>
        </p:nvPicPr>
        <p:blipFill>
          <a:blip r:embed="rId3"/>
          <a:stretch>
            <a:fillRect/>
          </a:stretch>
        </p:blipFill>
        <p:spPr>
          <a:xfrm>
            <a:off x="3317328" y="11488201"/>
            <a:ext cx="2377442" cy="1829766"/>
          </a:xfrm>
          <a:prstGeom prst="rect">
            <a:avLst/>
          </a:prstGeom>
          <a:ln w="12700">
            <a:miter lim="400000"/>
          </a:ln>
        </p:spPr>
      </p:pic>
      <p:sp>
        <p:nvSpPr>
          <p:cNvPr id="168" name="Title Text"/>
          <p:cNvSpPr txBox="1">
            <a:spLocks noGrp="1"/>
          </p:cNvSpPr>
          <p:nvPr>
            <p:ph type="title"/>
          </p:nvPr>
        </p:nvSpPr>
        <p:spPr>
          <a:xfrm>
            <a:off x="4305300" y="231775"/>
            <a:ext cx="14744700" cy="1572312"/>
          </a:xfrm>
          <a:prstGeom prst="rect">
            <a:avLst/>
          </a:prstGeom>
        </p:spPr>
        <p:txBody>
          <a:bodyPr anchor="b"/>
          <a:lstStyle/>
          <a:p>
            <a:r>
              <a:t>Title Text</a:t>
            </a:r>
          </a:p>
        </p:txBody>
      </p:sp>
      <p:sp>
        <p:nvSpPr>
          <p:cNvPr id="169" name="Body Level One…"/>
          <p:cNvSpPr txBox="1">
            <a:spLocks noGrp="1"/>
          </p:cNvSpPr>
          <p:nvPr>
            <p:ph type="body" sz="quarter" idx="1"/>
          </p:nvPr>
        </p:nvSpPr>
        <p:spPr>
          <a:xfrm>
            <a:off x="4305300" y="8686886"/>
            <a:ext cx="13175393" cy="3311524"/>
          </a:xfrm>
          <a:prstGeom prst="rect">
            <a:avLst/>
          </a:prstGeom>
        </p:spPr>
        <p:txBody>
          <a:bodyPr/>
          <a:lstStyle>
            <a:lvl1pPr marL="0" indent="0">
              <a:buSzTx/>
              <a:buFontTx/>
              <a:buNone/>
              <a:defRPr sz="4800">
                <a:solidFill>
                  <a:srgbClr val="000000"/>
                </a:solidFill>
              </a:defRPr>
            </a:lvl1pPr>
            <a:lvl2pPr marL="0" indent="0">
              <a:buSzTx/>
              <a:buFontTx/>
              <a:buNone/>
              <a:defRPr sz="4800">
                <a:solidFill>
                  <a:srgbClr val="000000"/>
                </a:solidFill>
              </a:defRPr>
            </a:lvl2pPr>
            <a:lvl3pPr marL="0" indent="0">
              <a:buSzTx/>
              <a:buFontTx/>
              <a:buNone/>
              <a:defRPr sz="4800">
                <a:solidFill>
                  <a:srgbClr val="000000"/>
                </a:solidFill>
              </a:defRPr>
            </a:lvl3pPr>
            <a:lvl4pPr marL="0" indent="0">
              <a:buSzTx/>
              <a:buFontTx/>
              <a:buNone/>
              <a:defRPr sz="4800">
                <a:solidFill>
                  <a:srgbClr val="000000"/>
                </a:solidFill>
              </a:defRPr>
            </a:lvl4pPr>
            <a:lvl5pPr marL="0" indent="0">
              <a:buSzTx/>
              <a:buFontTx/>
              <a:buNone/>
              <a:defRPr sz="4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7" name="Picture 7" descr="Picture 7"/>
          <p:cNvPicPr>
            <a:picLocks noChangeAspect="1"/>
          </p:cNvPicPr>
          <p:nvPr/>
        </p:nvPicPr>
        <p:blipFill>
          <a:blip r:embed="rId3"/>
          <a:stretch>
            <a:fillRect/>
          </a:stretch>
        </p:blipFill>
        <p:spPr>
          <a:xfrm>
            <a:off x="3317330" y="11488201"/>
            <a:ext cx="1817892" cy="1829766"/>
          </a:xfrm>
          <a:prstGeom prst="rect">
            <a:avLst/>
          </a:prstGeom>
          <a:ln w="12700">
            <a:miter lim="400000"/>
          </a:ln>
        </p:spPr>
      </p:pic>
      <p:sp>
        <p:nvSpPr>
          <p:cNvPr id="178" name="Title Text"/>
          <p:cNvSpPr txBox="1">
            <a:spLocks noGrp="1"/>
          </p:cNvSpPr>
          <p:nvPr>
            <p:ph type="title"/>
          </p:nvPr>
        </p:nvSpPr>
        <p:spPr>
          <a:xfrm>
            <a:off x="4305300" y="231778"/>
            <a:ext cx="14744700" cy="1572313"/>
          </a:xfrm>
          <a:prstGeom prst="rect">
            <a:avLst/>
          </a:prstGeom>
        </p:spPr>
        <p:txBody>
          <a:bodyPr anchor="b"/>
          <a:lstStyle>
            <a:lvl1pPr defTabSz="1371600">
              <a:defRPr sz="6600"/>
            </a:lvl1pPr>
          </a:lstStyle>
          <a:p>
            <a:r>
              <a:t>Title Text</a:t>
            </a:r>
          </a:p>
        </p:txBody>
      </p:sp>
      <p:sp>
        <p:nvSpPr>
          <p:cNvPr id="179" name="Body Level One…"/>
          <p:cNvSpPr txBox="1">
            <a:spLocks noGrp="1"/>
          </p:cNvSpPr>
          <p:nvPr>
            <p:ph type="body" sz="quarter" idx="1"/>
          </p:nvPr>
        </p:nvSpPr>
        <p:spPr>
          <a:xfrm>
            <a:off x="4305301" y="8686886"/>
            <a:ext cx="13175395" cy="3311524"/>
          </a:xfrm>
          <a:prstGeom prst="rect">
            <a:avLst/>
          </a:prstGeom>
        </p:spPr>
        <p:txBody>
          <a:bodyPr/>
          <a:lstStyle>
            <a:lvl1pPr marL="0" indent="0" defTabSz="1371600">
              <a:spcBef>
                <a:spcPts val="1400"/>
              </a:spcBef>
              <a:buSzTx/>
              <a:buFontTx/>
              <a:buNone/>
              <a:defRPr sz="3600">
                <a:solidFill>
                  <a:srgbClr val="000000"/>
                </a:solidFill>
              </a:defRPr>
            </a:lvl1pPr>
            <a:lvl2pPr marL="0" indent="0" defTabSz="1371600">
              <a:spcBef>
                <a:spcPts val="1400"/>
              </a:spcBef>
              <a:buSzTx/>
              <a:buFontTx/>
              <a:buNone/>
              <a:defRPr sz="3600">
                <a:solidFill>
                  <a:srgbClr val="000000"/>
                </a:solidFill>
              </a:defRPr>
            </a:lvl2pPr>
            <a:lvl3pPr marL="0" indent="0" defTabSz="1371600">
              <a:spcBef>
                <a:spcPts val="1400"/>
              </a:spcBef>
              <a:buSzTx/>
              <a:buFontTx/>
              <a:buNone/>
              <a:defRPr sz="3600">
                <a:solidFill>
                  <a:srgbClr val="000000"/>
                </a:solidFill>
              </a:defRPr>
            </a:lvl3pPr>
            <a:lvl4pPr marL="0" indent="0" defTabSz="1371600">
              <a:spcBef>
                <a:spcPts val="1400"/>
              </a:spcBef>
              <a:buSzTx/>
              <a:buFontTx/>
              <a:buNone/>
              <a:defRPr sz="3600">
                <a:solidFill>
                  <a:srgbClr val="000000"/>
                </a:solidFill>
              </a:defRPr>
            </a:lvl4pPr>
            <a:lvl5pPr marL="0" indent="0" defTabSz="1371600">
              <a:spcBef>
                <a:spcPts val="1400"/>
              </a:spcBef>
              <a:buSzTx/>
              <a:buFontTx/>
              <a:buNone/>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O1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 name="Picture 7" descr="Picture 7"/>
          <p:cNvPicPr>
            <a:picLocks noChangeAspect="1"/>
          </p:cNvPicPr>
          <p:nvPr/>
        </p:nvPicPr>
        <p:blipFill>
          <a:blip r:embed="rId3"/>
          <a:stretch>
            <a:fillRect/>
          </a:stretch>
        </p:blipFill>
        <p:spPr>
          <a:xfrm>
            <a:off x="3317330" y="11488201"/>
            <a:ext cx="1817892" cy="1829766"/>
          </a:xfrm>
          <a:prstGeom prst="rect">
            <a:avLst/>
          </a:prstGeom>
          <a:ln w="12700">
            <a:miter lim="400000"/>
          </a:ln>
        </p:spPr>
      </p:pic>
      <p:sp>
        <p:nvSpPr>
          <p:cNvPr id="188" name="Title Text"/>
          <p:cNvSpPr txBox="1">
            <a:spLocks noGrp="1"/>
          </p:cNvSpPr>
          <p:nvPr>
            <p:ph type="title"/>
          </p:nvPr>
        </p:nvSpPr>
        <p:spPr>
          <a:xfrm>
            <a:off x="4305300" y="260693"/>
            <a:ext cx="15773400" cy="1642250"/>
          </a:xfrm>
          <a:prstGeom prst="rect">
            <a:avLst/>
          </a:prstGeom>
        </p:spPr>
        <p:txBody>
          <a:bodyPr/>
          <a:lstStyle>
            <a:lvl1pPr defTabSz="1371600">
              <a:defRPr sz="6600"/>
            </a:lvl1pPr>
          </a:lstStyle>
          <a:p>
            <a:r>
              <a:t>Title Text</a:t>
            </a:r>
          </a:p>
        </p:txBody>
      </p:sp>
      <p:sp>
        <p:nvSpPr>
          <p:cNvPr id="189" name="Body Level One…"/>
          <p:cNvSpPr txBox="1">
            <a:spLocks noGrp="1"/>
          </p:cNvSpPr>
          <p:nvPr>
            <p:ph type="body" sz="quarter" idx="1"/>
          </p:nvPr>
        </p:nvSpPr>
        <p:spPr>
          <a:xfrm>
            <a:off x="4305300" y="7709865"/>
            <a:ext cx="15773400" cy="3778337"/>
          </a:xfrm>
          <a:prstGeom prst="rect">
            <a:avLst/>
          </a:prstGeom>
        </p:spPr>
        <p:txBody>
          <a:bodyPr/>
          <a:lstStyle>
            <a:lvl1pPr marL="342900" indent="-342900" defTabSz="1371600">
              <a:spcBef>
                <a:spcPts val="1400"/>
              </a:spcBef>
              <a:defRPr sz="4200">
                <a:solidFill>
                  <a:srgbClr val="000000"/>
                </a:solidFill>
              </a:defRPr>
            </a:lvl1pPr>
            <a:lvl2pPr marL="742950" indent="-400050" defTabSz="1371600">
              <a:spcBef>
                <a:spcPts val="1400"/>
              </a:spcBef>
              <a:defRPr sz="4200">
                <a:solidFill>
                  <a:srgbClr val="000000"/>
                </a:solidFill>
              </a:defRPr>
            </a:lvl2pPr>
            <a:lvl3pPr marL="1165860" indent="-480059" defTabSz="1371600">
              <a:spcBef>
                <a:spcPts val="1400"/>
              </a:spcBef>
              <a:defRPr sz="4200">
                <a:solidFill>
                  <a:srgbClr val="000000"/>
                </a:solidFill>
              </a:defRPr>
            </a:lvl3pPr>
            <a:lvl4pPr marL="1582615" indent="-553915" defTabSz="1371600">
              <a:spcBef>
                <a:spcPts val="1400"/>
              </a:spcBef>
              <a:defRPr sz="4200">
                <a:solidFill>
                  <a:srgbClr val="000000"/>
                </a:solidFill>
              </a:defRPr>
            </a:lvl4pPr>
            <a:lvl5pPr marL="1925515" indent="-553915" defTabSz="1371600">
              <a:spcBef>
                <a:spcPts val="1400"/>
              </a:spcBef>
              <a:defRPr sz="4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O2 - Blank">
    <p:spTree>
      <p:nvGrpSpPr>
        <p:cNvPr id="1" name=""/>
        <p:cNvGrpSpPr/>
        <p:nvPr/>
      </p:nvGrpSpPr>
      <p:grpSpPr>
        <a:xfrm>
          <a:off x="0" y="0"/>
          <a:ext cx="0" cy="0"/>
          <a:chOff x="0" y="0"/>
          <a:chExt cx="0" cy="0"/>
        </a:xfrm>
      </p:grpSpPr>
      <p:pic>
        <p:nvPicPr>
          <p:cNvPr id="21"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22" name="Slide Number"/>
          <p:cNvSpPr txBox="1">
            <a:spLocks noGrp="1"/>
          </p:cNvSpPr>
          <p:nvPr>
            <p:ph type="sldNum" sz="quarter" idx="2"/>
          </p:nvPr>
        </p:nvSpPr>
        <p:spPr>
          <a:xfrm>
            <a:off x="15963900" y="12712700"/>
            <a:ext cx="704124" cy="701321"/>
          </a:xfrm>
          <a:prstGeom prst="rect">
            <a:avLst/>
          </a:prstGeom>
        </p:spPr>
        <p:txBody>
          <a:bodyPr anchor="t"/>
          <a:lstStyle>
            <a:lvl1pPr algn="l">
              <a:defRPr sz="3600"/>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pic>
        <p:nvPicPr>
          <p:cNvPr id="197" name="Picture 7" descr="Picture 7"/>
          <p:cNvPicPr>
            <a:picLocks noChangeAspect="1"/>
          </p:cNvPicPr>
          <p:nvPr/>
        </p:nvPicPr>
        <p:blipFill>
          <a:blip r:embed="rId2"/>
          <a:stretch>
            <a:fillRect/>
          </a:stretch>
        </p:blipFill>
        <p:spPr>
          <a:xfrm>
            <a:off x="3317330" y="11488201"/>
            <a:ext cx="1817892" cy="1829766"/>
          </a:xfrm>
          <a:prstGeom prst="rect">
            <a:avLst/>
          </a:prstGeom>
          <a:ln w="12700">
            <a:miter lim="400000"/>
          </a:ln>
        </p:spPr>
      </p:pic>
      <p:sp>
        <p:nvSpPr>
          <p:cNvPr id="198" name="Picture Placeholder 6"/>
          <p:cNvSpPr>
            <a:spLocks noGrp="1"/>
          </p:cNvSpPr>
          <p:nvPr>
            <p:ph type="pic" idx="21"/>
          </p:nvPr>
        </p:nvSpPr>
        <p:spPr>
          <a:xfrm>
            <a:off x="3048000" y="16960"/>
            <a:ext cx="18288000" cy="8808991"/>
          </a:xfrm>
          <a:prstGeom prst="rect">
            <a:avLst/>
          </a:prstGeom>
        </p:spPr>
        <p:txBody>
          <a:bodyPr lIns="91439" tIns="45719" rIns="91439" bIns="45719">
            <a:noAutofit/>
          </a:bodyPr>
          <a:lstStyle/>
          <a:p>
            <a:endParaRPr/>
          </a:p>
        </p:txBody>
      </p:sp>
      <p:sp>
        <p:nvSpPr>
          <p:cNvPr id="199" name="Straight Connector 3"/>
          <p:cNvSpPr/>
          <p:nvPr/>
        </p:nvSpPr>
        <p:spPr>
          <a:xfrm>
            <a:off x="3048000" y="8926169"/>
            <a:ext cx="18288000" cy="1"/>
          </a:xfrm>
          <a:prstGeom prst="line">
            <a:avLst/>
          </a:prstGeom>
          <a:ln w="203200">
            <a:solidFill>
              <a:srgbClr val="ED1C2C"/>
            </a:solidFill>
            <a:miter/>
          </a:ln>
        </p:spPr>
        <p:txBody>
          <a:bodyPr lIns="45718" tIns="45718" rIns="45718" bIns="45718"/>
          <a:lstStyle/>
          <a:p>
            <a:endParaRPr/>
          </a:p>
        </p:txBody>
      </p:sp>
      <p:sp>
        <p:nvSpPr>
          <p:cNvPr id="200" name="Body Level One…"/>
          <p:cNvSpPr txBox="1">
            <a:spLocks noGrp="1"/>
          </p:cNvSpPr>
          <p:nvPr>
            <p:ph type="body" sz="quarter" idx="1"/>
          </p:nvPr>
        </p:nvSpPr>
        <p:spPr>
          <a:xfrm>
            <a:off x="10427368" y="11615356"/>
            <a:ext cx="10052682" cy="1136824"/>
          </a:xfrm>
          <a:prstGeom prst="rect">
            <a:avLst/>
          </a:prstGeom>
        </p:spPr>
        <p:txBody>
          <a:bodyPr/>
          <a:lstStyle>
            <a:lvl1pPr marL="0" indent="0" defTabSz="1371600">
              <a:spcBef>
                <a:spcPts val="1400"/>
              </a:spcBef>
              <a:buSzTx/>
              <a:buFontTx/>
              <a:buNone/>
              <a:defRPr sz="4200">
                <a:solidFill>
                  <a:srgbClr val="000000"/>
                </a:solidFill>
              </a:defRPr>
            </a:lvl1pPr>
            <a:lvl2pPr marL="742950" indent="-400050" defTabSz="1371600">
              <a:spcBef>
                <a:spcPts val="1400"/>
              </a:spcBef>
              <a:buFontTx/>
              <a:defRPr sz="4200">
                <a:solidFill>
                  <a:srgbClr val="000000"/>
                </a:solidFill>
              </a:defRPr>
            </a:lvl2pPr>
            <a:lvl3pPr marL="1165860" indent="-480059" defTabSz="1371600">
              <a:spcBef>
                <a:spcPts val="1400"/>
              </a:spcBef>
              <a:buFontTx/>
              <a:defRPr sz="4200">
                <a:solidFill>
                  <a:srgbClr val="000000"/>
                </a:solidFill>
              </a:defRPr>
            </a:lvl3pPr>
            <a:lvl4pPr marL="1582615" indent="-553915" defTabSz="1371600">
              <a:spcBef>
                <a:spcPts val="1400"/>
              </a:spcBef>
              <a:buFontTx/>
              <a:defRPr sz="4200">
                <a:solidFill>
                  <a:srgbClr val="000000"/>
                </a:solidFill>
              </a:defRPr>
            </a:lvl4pPr>
            <a:lvl5pPr marL="1925515" indent="-553915" defTabSz="1371600">
              <a:spcBef>
                <a:spcPts val="1400"/>
              </a:spcBef>
              <a:buFontTx/>
              <a:defRPr sz="4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 name="Rectangle 4"/>
          <p:cNvSpPr/>
          <p:nvPr/>
        </p:nvSpPr>
        <p:spPr>
          <a:xfrm>
            <a:off x="11452624" y="7315200"/>
            <a:ext cx="9027426" cy="3176336"/>
          </a:xfrm>
          <a:prstGeom prst="rect">
            <a:avLst/>
          </a:prstGeom>
          <a:solidFill>
            <a:srgbClr val="ED1C2C"/>
          </a:solidFill>
          <a:ln w="12700">
            <a:miter lim="400000"/>
          </a:ln>
        </p:spPr>
        <p:txBody>
          <a:bodyPr lIns="91438" tIns="91438" rIns="91438" bIns="91438" anchor="ctr"/>
          <a:lstStyle/>
          <a:p>
            <a:pPr algn="ctr">
              <a:defRPr sz="2600">
                <a:solidFill>
                  <a:srgbClr val="FFFFFF"/>
                </a:solidFill>
              </a:defRPr>
            </a:pPr>
            <a:endParaRPr/>
          </a:p>
        </p:txBody>
      </p:sp>
      <p:sp>
        <p:nvSpPr>
          <p:cNvPr id="202" name="Title Text"/>
          <p:cNvSpPr txBox="1">
            <a:spLocks noGrp="1"/>
          </p:cNvSpPr>
          <p:nvPr>
            <p:ph type="title"/>
          </p:nvPr>
        </p:nvSpPr>
        <p:spPr>
          <a:xfrm>
            <a:off x="11701712" y="7600608"/>
            <a:ext cx="8529251" cy="2651128"/>
          </a:xfrm>
          <a:prstGeom prst="rect">
            <a:avLst/>
          </a:prstGeom>
        </p:spPr>
        <p:txBody>
          <a:bodyPr/>
          <a:lstStyle>
            <a:lvl1pPr defTabSz="1371600">
              <a:defRPr sz="6600"/>
            </a:lvl1pPr>
          </a:lstStyle>
          <a:p>
            <a:r>
              <a:t>Title Text</a:t>
            </a:r>
          </a:p>
        </p:txBody>
      </p:sp>
      <p:pic>
        <p:nvPicPr>
          <p:cNvPr id="203" name="Picture 12" descr="Picture 12"/>
          <p:cNvPicPr>
            <a:picLocks noChangeAspect="1"/>
          </p:cNvPicPr>
          <p:nvPr/>
        </p:nvPicPr>
        <p:blipFill>
          <a:blip r:embed="rId3"/>
          <a:stretch>
            <a:fillRect/>
          </a:stretch>
        </p:blipFill>
        <p:spPr>
          <a:xfrm>
            <a:off x="3515543" y="9572687"/>
            <a:ext cx="3276975" cy="3411414"/>
          </a:xfrm>
          <a:prstGeom prst="rect">
            <a:avLst/>
          </a:prstGeom>
          <a:ln w="12700">
            <a:miter lim="400000"/>
          </a:ln>
        </p:spPr>
      </p:pic>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O2 - 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half" idx="1"/>
          </p:nvPr>
        </p:nvSpPr>
        <p:spPr>
          <a:xfrm>
            <a:off x="4305300" y="2785524"/>
            <a:ext cx="15773400" cy="77918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31" name="Picture 7" descr="Picture 7"/>
          <p:cNvPicPr>
            <a:picLocks noChangeAspect="1"/>
          </p:cNvPicPr>
          <p:nvPr/>
        </p:nvPicPr>
        <p:blipFill>
          <a:blip r:embed="rId2"/>
          <a:stretch>
            <a:fillRect/>
          </a:stretch>
        </p:blipFill>
        <p:spPr>
          <a:xfrm>
            <a:off x="18163052" y="11495075"/>
            <a:ext cx="2949908" cy="1947876"/>
          </a:xfrm>
          <a:prstGeom prst="rect">
            <a:avLst/>
          </a:prstGeom>
          <a:ln w="12700">
            <a:miter lim="400000"/>
          </a:ln>
        </p:spPr>
      </p:pic>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2 - Two Conten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quarter" idx="1"/>
          </p:nvPr>
        </p:nvSpPr>
        <p:spPr>
          <a:xfrm>
            <a:off x="4305300" y="2695074"/>
            <a:ext cx="7734300" cy="82135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2 - Comparison">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308475" y="730250"/>
            <a:ext cx="15773402" cy="1414435"/>
          </a:xfrm>
          <a:prstGeom prst="rect">
            <a:avLst/>
          </a:prstGeom>
        </p:spPr>
        <p:txBody>
          <a:bodyPr/>
          <a:lstStyle/>
          <a:p>
            <a:r>
              <a:t>Title Text</a:t>
            </a:r>
          </a:p>
        </p:txBody>
      </p:sp>
      <p:sp>
        <p:nvSpPr>
          <p:cNvPr id="49" name="Body Level One…"/>
          <p:cNvSpPr txBox="1">
            <a:spLocks noGrp="1"/>
          </p:cNvSpPr>
          <p:nvPr>
            <p:ph type="body" sz="quarter" idx="1"/>
          </p:nvPr>
        </p:nvSpPr>
        <p:spPr>
          <a:xfrm>
            <a:off x="4308475" y="2735204"/>
            <a:ext cx="7737475" cy="1647826"/>
          </a:xfrm>
          <a:prstGeom prst="rect">
            <a:avLst/>
          </a:prstGeom>
        </p:spPr>
        <p:txBody>
          <a:bodyPr anchor="b"/>
          <a:lstStyle>
            <a:lvl1pPr marL="0" indent="0">
              <a:buSzTx/>
              <a:buFontTx/>
              <a:buNone/>
              <a:defRPr sz="4800" b="1"/>
            </a:lvl1pPr>
            <a:lvl2pPr marL="0" indent="0">
              <a:buSzTx/>
              <a:buFontTx/>
              <a:buNone/>
              <a:defRPr sz="4800" b="1"/>
            </a:lvl2pPr>
            <a:lvl3pPr marL="0" indent="0">
              <a:buSzTx/>
              <a:buFontTx/>
              <a:buNone/>
              <a:defRPr sz="4800" b="1"/>
            </a:lvl3pPr>
            <a:lvl4pPr marL="0" indent="0">
              <a:buSzTx/>
              <a:buFontTx/>
              <a:buNone/>
              <a:defRPr sz="4800" b="1"/>
            </a:lvl4pPr>
            <a:lvl5pPr marL="0" indent="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50" name="Text Placeholder 4"/>
          <p:cNvSpPr>
            <a:spLocks noGrp="1"/>
          </p:cNvSpPr>
          <p:nvPr>
            <p:ph type="body" sz="quarter" idx="21"/>
          </p:nvPr>
        </p:nvSpPr>
        <p:spPr>
          <a:xfrm>
            <a:off x="12306300" y="2735204"/>
            <a:ext cx="7775576" cy="1647826"/>
          </a:xfrm>
          <a:prstGeom prst="rect">
            <a:avLst/>
          </a:prstGeom>
        </p:spPr>
        <p:txBody>
          <a:bodyPr anchor="b"/>
          <a:lstStyle/>
          <a:p>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2 - Content with Caption">
    <p:spTree>
      <p:nvGrpSpPr>
        <p:cNvPr id="1" name=""/>
        <p:cNvGrpSpPr/>
        <p:nvPr/>
      </p:nvGrpSpPr>
      <p:grpSpPr>
        <a:xfrm>
          <a:off x="0" y="0"/>
          <a:ext cx="0" cy="0"/>
          <a:chOff x="0" y="0"/>
          <a:chExt cx="0" cy="0"/>
        </a:xfrm>
      </p:grpSpPr>
      <p:sp>
        <p:nvSpPr>
          <p:cNvPr id="58" name="Body Level One…"/>
          <p:cNvSpPr txBox="1">
            <a:spLocks noGrp="1"/>
          </p:cNvSpPr>
          <p:nvPr>
            <p:ph type="body" sz="half" idx="1"/>
          </p:nvPr>
        </p:nvSpPr>
        <p:spPr>
          <a:xfrm>
            <a:off x="10823575" y="2598822"/>
            <a:ext cx="9258301" cy="8167263"/>
          </a:xfrm>
          <a:prstGeom prst="rect">
            <a:avLst/>
          </a:prstGeom>
        </p:spPr>
        <p:txBody>
          <a:bodyPr/>
          <a:lstStyle>
            <a:lvl1pPr>
              <a:defRPr sz="6400"/>
            </a:lvl1pPr>
            <a:lvl2pPr marL="979714" indent="-522513">
              <a:defRPr sz="6400"/>
            </a:lvl2pPr>
            <a:lvl3pPr marL="1524000" indent="-609600">
              <a:defRPr sz="6400"/>
            </a:lvl3pPr>
            <a:lvl4pPr marL="2103120" indent="-731519">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59" name="Text Placeholder 3"/>
          <p:cNvSpPr>
            <a:spLocks noGrp="1"/>
          </p:cNvSpPr>
          <p:nvPr>
            <p:ph type="body" sz="quarter" idx="21"/>
          </p:nvPr>
        </p:nvSpPr>
        <p:spPr>
          <a:xfrm>
            <a:off x="4308475" y="2598822"/>
            <a:ext cx="5899152" cy="8181473"/>
          </a:xfrm>
          <a:prstGeom prst="rect">
            <a:avLst/>
          </a:prstGeom>
        </p:spPr>
        <p:txBody>
          <a:bodyPr/>
          <a:lstStyle/>
          <a:p>
            <a:endParaRPr/>
          </a:p>
        </p:txBody>
      </p:sp>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2 - Multiple Pictures">
    <p:spTree>
      <p:nvGrpSpPr>
        <p:cNvPr id="1" name=""/>
        <p:cNvGrpSpPr/>
        <p:nvPr/>
      </p:nvGrpSpPr>
      <p:grpSpPr>
        <a:xfrm>
          <a:off x="0" y="0"/>
          <a:ext cx="0" cy="0"/>
          <a:chOff x="0" y="0"/>
          <a:chExt cx="0" cy="0"/>
        </a:xfrm>
      </p:grpSpPr>
      <p:sp>
        <p:nvSpPr>
          <p:cNvPr id="68" name="Picture Placeholder 2"/>
          <p:cNvSpPr>
            <a:spLocks noGrp="1"/>
          </p:cNvSpPr>
          <p:nvPr>
            <p:ph type="pic" sz="quarter" idx="21"/>
          </p:nvPr>
        </p:nvSpPr>
        <p:spPr>
          <a:xfrm>
            <a:off x="12384502" y="2566734"/>
            <a:ext cx="7697373" cy="8181479"/>
          </a:xfrm>
          <a:prstGeom prst="rect">
            <a:avLst/>
          </a:prstGeom>
        </p:spPr>
        <p:txBody>
          <a:bodyPr lIns="91439" tIns="45719" rIns="91439" bIns="45719">
            <a:noAutofit/>
          </a:bodyPr>
          <a:lstStyle/>
          <a:p>
            <a:endParaRPr/>
          </a:p>
        </p:txBody>
      </p:sp>
      <p:sp>
        <p:nvSpPr>
          <p:cNvPr id="69" name="Title Text"/>
          <p:cNvSpPr txBox="1">
            <a:spLocks noGrp="1"/>
          </p:cNvSpPr>
          <p:nvPr>
            <p:ph type="title"/>
          </p:nvPr>
        </p:nvSpPr>
        <p:spPr>
          <a:prstGeom prst="rect">
            <a:avLst/>
          </a:prstGeom>
        </p:spPr>
        <p:txBody>
          <a:bodyPr/>
          <a:lstStyle/>
          <a:p>
            <a:r>
              <a:t>Title Text</a:t>
            </a:r>
          </a:p>
        </p:txBody>
      </p:sp>
      <p:sp>
        <p:nvSpPr>
          <p:cNvPr id="70" name="Picture Placeholder 2"/>
          <p:cNvSpPr>
            <a:spLocks noGrp="1"/>
          </p:cNvSpPr>
          <p:nvPr>
            <p:ph type="pic" sz="quarter" idx="22"/>
          </p:nvPr>
        </p:nvSpPr>
        <p:spPr>
          <a:xfrm>
            <a:off x="4305300" y="2566734"/>
            <a:ext cx="7597942" cy="8181479"/>
          </a:xfrm>
          <a:prstGeom prst="rect">
            <a:avLst/>
          </a:prstGeom>
        </p:spPr>
        <p:txBody>
          <a:bodyPr lIns="91439" tIns="45719" rIns="91439" bIns="45719">
            <a:noAutofit/>
          </a:bodyPr>
          <a:lstStyle/>
          <a:p>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78"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79" name="Rectangle 3"/>
          <p:cNvSpPr/>
          <p:nvPr/>
        </p:nvSpPr>
        <p:spPr>
          <a:xfrm>
            <a:off x="3013073" y="13287376"/>
            <a:ext cx="18392779" cy="428624"/>
          </a:xfrm>
          <a:prstGeom prst="rect">
            <a:avLst/>
          </a:prstGeom>
          <a:solidFill>
            <a:srgbClr val="8A8C8E"/>
          </a:solidFill>
          <a:ln w="12700">
            <a:miter lim="400000"/>
          </a:ln>
          <a:effectLst>
            <a:outerShdw dist="38100" dir="5400000" rotWithShape="0">
              <a:srgbClr val="808080">
                <a:alpha val="34998"/>
              </a:srgbClr>
            </a:outerShdw>
          </a:effectLst>
        </p:spPr>
        <p:txBody>
          <a:bodyPr lIns="91438" tIns="91438" rIns="91438" bIns="91438" anchor="ctr"/>
          <a:lstStyle/>
          <a:p>
            <a:pPr algn="ctr">
              <a:defRPr>
                <a:solidFill>
                  <a:srgbClr val="8A8C8E"/>
                </a:solidFill>
              </a:defRPr>
            </a:pPr>
            <a:endParaRPr/>
          </a:p>
        </p:txBody>
      </p:sp>
      <p:sp>
        <p:nvSpPr>
          <p:cNvPr id="80" name="Straight Connector 4"/>
          <p:cNvSpPr/>
          <p:nvPr/>
        </p:nvSpPr>
        <p:spPr>
          <a:xfrm>
            <a:off x="3000373" y="13223876"/>
            <a:ext cx="18335629" cy="1"/>
          </a:xfrm>
          <a:prstGeom prst="line">
            <a:avLst/>
          </a:prstGeom>
          <a:ln w="25400">
            <a:solidFill>
              <a:srgbClr val="ED1C2C"/>
            </a:solidFill>
            <a:miter/>
          </a:ln>
        </p:spPr>
        <p:txBody>
          <a:bodyPr lIns="45718" tIns="45718" rIns="45718" bIns="45718"/>
          <a:lstStyle/>
          <a:p>
            <a:endParaRPr/>
          </a:p>
        </p:txBody>
      </p:sp>
      <p:sp>
        <p:nvSpPr>
          <p:cNvPr id="81" name="Body Level One…"/>
          <p:cNvSpPr txBox="1">
            <a:spLocks noGrp="1"/>
          </p:cNvSpPr>
          <p:nvPr>
            <p:ph type="body" sz="half" idx="1"/>
          </p:nvPr>
        </p:nvSpPr>
        <p:spPr>
          <a:xfrm>
            <a:off x="4305300" y="2785524"/>
            <a:ext cx="15773400" cy="77918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 name="Title Text"/>
          <p:cNvSpPr txBox="1">
            <a:spLocks noGrp="1"/>
          </p:cNvSpPr>
          <p:nvPr>
            <p:ph type="title"/>
          </p:nvPr>
        </p:nvSpPr>
        <p:spPr>
          <a:xfrm>
            <a:off x="3962400" y="243844"/>
            <a:ext cx="16459200" cy="1172948"/>
          </a:xfrm>
          <a:prstGeom prst="rect">
            <a:avLst/>
          </a:prstGeom>
        </p:spPr>
        <p:txBody>
          <a:bodyPr/>
          <a:lstStyle>
            <a:lvl1pPr>
              <a:defRPr sz="6400"/>
            </a:lvl1pPr>
          </a:lstStyle>
          <a:p>
            <a:r>
              <a:t>Title Text</a:t>
            </a:r>
          </a:p>
        </p:txBody>
      </p:sp>
      <p:sp>
        <p:nvSpPr>
          <p:cNvPr id="83" name="Slide Number"/>
          <p:cNvSpPr txBox="1">
            <a:spLocks noGrp="1"/>
          </p:cNvSpPr>
          <p:nvPr>
            <p:ph type="sldNum" sz="quarter" idx="2"/>
          </p:nvPr>
        </p:nvSpPr>
        <p:spPr>
          <a:xfrm>
            <a:off x="19148426" y="12715875"/>
            <a:ext cx="534610" cy="528507"/>
          </a:xfrm>
          <a:prstGeom prst="rect">
            <a:avLst/>
          </a:prstGeom>
        </p:spPr>
        <p:txBody>
          <a:bodyPr anchor="t"/>
          <a:lstStyle>
            <a:lvl1pPr algn="l">
              <a:defRPr>
                <a:solidFill>
                  <a:srgbClr val="8A8C8E"/>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Light gray shading">
    <p:bg>
      <p:bgPr>
        <a:gradFill flip="none" rotWithShape="1">
          <a:gsLst>
            <a:gs pos="0">
              <a:srgbClr val="FFFFFF"/>
            </a:gs>
            <a:gs pos="100000">
              <a:srgbClr val="DBDBDB"/>
            </a:gs>
          </a:gsLst>
          <a:path path="circle">
            <a:fillToRect l="50000" t="50000" r="50000" b="50000"/>
          </a:path>
        </a:gradFill>
        <a:effectLst/>
      </p:bgPr>
    </p:bg>
    <p:spTree>
      <p:nvGrpSpPr>
        <p:cNvPr id="1" name=""/>
        <p:cNvGrpSpPr/>
        <p:nvPr/>
      </p:nvGrpSpPr>
      <p:grpSpPr>
        <a:xfrm>
          <a:off x="0" y="0"/>
          <a:ext cx="0" cy="0"/>
          <a:chOff x="0" y="0"/>
          <a:chExt cx="0" cy="0"/>
        </a:xfrm>
      </p:grpSpPr>
      <p:pic>
        <p:nvPicPr>
          <p:cNvPr id="90"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91" name="Body Level One…"/>
          <p:cNvSpPr txBox="1">
            <a:spLocks noGrp="1"/>
          </p:cNvSpPr>
          <p:nvPr>
            <p:ph type="body" sz="quarter" idx="1"/>
          </p:nvPr>
        </p:nvSpPr>
        <p:spPr>
          <a:xfrm>
            <a:off x="6617137" y="1529408"/>
            <a:ext cx="13804463" cy="576065"/>
          </a:xfrm>
          <a:prstGeom prst="rect">
            <a:avLst/>
          </a:prstGeom>
        </p:spPr>
        <p:txBody>
          <a:bodyPr anchor="ctr"/>
          <a:lstStyle>
            <a:lvl1pPr marL="0" indent="0" algn="r">
              <a:buSzTx/>
              <a:buFontTx/>
              <a:buNone/>
              <a:defRPr sz="3200" cap="small">
                <a:solidFill>
                  <a:srgbClr val="2E75B6"/>
                </a:solidFill>
                <a:latin typeface="Open Sans"/>
                <a:ea typeface="Open Sans"/>
                <a:cs typeface="Open Sans"/>
                <a:sym typeface="Open Sans"/>
              </a:defRPr>
            </a:lvl1pPr>
            <a:lvl2pPr marL="0" indent="0" algn="r">
              <a:buSzTx/>
              <a:buFontTx/>
              <a:buNone/>
              <a:defRPr sz="3200" cap="small">
                <a:solidFill>
                  <a:srgbClr val="2E75B6"/>
                </a:solidFill>
                <a:latin typeface="Open Sans"/>
                <a:ea typeface="Open Sans"/>
                <a:cs typeface="Open Sans"/>
                <a:sym typeface="Open Sans"/>
              </a:defRPr>
            </a:lvl2pPr>
            <a:lvl3pPr marL="0" indent="0" algn="r">
              <a:buSzTx/>
              <a:buFontTx/>
              <a:buNone/>
              <a:defRPr sz="3200" cap="small">
                <a:solidFill>
                  <a:srgbClr val="2E75B6"/>
                </a:solidFill>
                <a:latin typeface="Open Sans"/>
                <a:ea typeface="Open Sans"/>
                <a:cs typeface="Open Sans"/>
                <a:sym typeface="Open Sans"/>
              </a:defRPr>
            </a:lvl3pPr>
            <a:lvl4pPr marL="0" indent="0" algn="r">
              <a:buSzTx/>
              <a:buFontTx/>
              <a:buNone/>
              <a:defRPr sz="3200" cap="small">
                <a:solidFill>
                  <a:srgbClr val="2E75B6"/>
                </a:solidFill>
                <a:latin typeface="Open Sans"/>
                <a:ea typeface="Open Sans"/>
                <a:cs typeface="Open Sans"/>
                <a:sym typeface="Open Sans"/>
              </a:defRPr>
            </a:lvl4pPr>
            <a:lvl5pPr marL="0" indent="0" algn="r">
              <a:buSzTx/>
              <a:buFontTx/>
              <a:buNone/>
              <a:defRPr sz="3200" cap="small">
                <a:solidFill>
                  <a:srgbClr val="2E75B6"/>
                </a:solidFill>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92" name="Title Text"/>
          <p:cNvSpPr txBox="1">
            <a:spLocks noGrp="1"/>
          </p:cNvSpPr>
          <p:nvPr>
            <p:ph type="title"/>
          </p:nvPr>
        </p:nvSpPr>
        <p:spPr>
          <a:xfrm>
            <a:off x="6617137" y="294184"/>
            <a:ext cx="13804463" cy="1235225"/>
          </a:xfrm>
          <a:prstGeom prst="rect">
            <a:avLst/>
          </a:prstGeom>
        </p:spPr>
        <p:txBody>
          <a:bodyPr/>
          <a:lstStyle>
            <a:lvl1pPr>
              <a:defRPr sz="7200">
                <a:solidFill>
                  <a:srgbClr val="2E75B6"/>
                </a:solidFill>
                <a:latin typeface="Open Sans"/>
                <a:ea typeface="Open Sans"/>
                <a:cs typeface="Open Sans"/>
                <a:sym typeface="Open Sans"/>
              </a:defRPr>
            </a:lvl1pPr>
          </a:lstStyle>
          <a:p>
            <a:r>
              <a:t>Title Text</a:t>
            </a:r>
          </a:p>
        </p:txBody>
      </p:sp>
      <p:pic>
        <p:nvPicPr>
          <p:cNvPr id="93" name="Picture 8" descr="Picture 8"/>
          <p:cNvPicPr>
            <a:picLocks noChangeAspect="1"/>
          </p:cNvPicPr>
          <p:nvPr/>
        </p:nvPicPr>
        <p:blipFill>
          <a:blip r:embed="rId3"/>
          <a:srcRect r="18501" b="19391"/>
          <a:stretch>
            <a:fillRect/>
          </a:stretch>
        </p:blipFill>
        <p:spPr>
          <a:xfrm>
            <a:off x="19145023" y="11548960"/>
            <a:ext cx="2190978" cy="2167042"/>
          </a:xfrm>
          <a:prstGeom prst="rect">
            <a:avLst/>
          </a:prstGeom>
          <a:ln w="12700">
            <a:miter lim="400000"/>
          </a:ln>
        </p:spPr>
      </p:pic>
      <p:pic>
        <p:nvPicPr>
          <p:cNvPr id="94" name="Picture 7" descr="Picture 7"/>
          <p:cNvPicPr>
            <a:picLocks noChangeAspect="1"/>
          </p:cNvPicPr>
          <p:nvPr/>
        </p:nvPicPr>
        <p:blipFill>
          <a:blip r:embed="rId4"/>
          <a:stretch>
            <a:fillRect/>
          </a:stretch>
        </p:blipFill>
        <p:spPr>
          <a:xfrm>
            <a:off x="3361592" y="200193"/>
            <a:ext cx="3255546" cy="902289"/>
          </a:xfrm>
          <a:prstGeom prst="rect">
            <a:avLst/>
          </a:prstGeom>
          <a:ln w="12700">
            <a:miter lim="400000"/>
          </a:ln>
        </p:spPr>
      </p:pic>
      <p:grpSp>
        <p:nvGrpSpPr>
          <p:cNvPr id="97" name="Group 9"/>
          <p:cNvGrpSpPr/>
          <p:nvPr/>
        </p:nvGrpSpPr>
        <p:grpSpPr>
          <a:xfrm>
            <a:off x="3704332" y="12474622"/>
            <a:ext cx="878484" cy="878484"/>
            <a:chOff x="0" y="-1"/>
            <a:chExt cx="878483" cy="878483"/>
          </a:xfrm>
        </p:grpSpPr>
        <p:sp>
          <p:nvSpPr>
            <p:cNvPr id="95" name="Rectangle 10"/>
            <p:cNvSpPr/>
            <p:nvPr/>
          </p:nvSpPr>
          <p:spPr>
            <a:xfrm>
              <a:off x="0" y="-2"/>
              <a:ext cx="878484" cy="878484"/>
            </a:xfrm>
            <a:prstGeom prst="rect">
              <a:avLst/>
            </a:prstGeom>
            <a:solidFill>
              <a:srgbClr val="D9D9D9"/>
            </a:solidFill>
            <a:ln w="12700" cap="flat">
              <a:noFill/>
              <a:miter lim="400000"/>
            </a:ln>
            <a:effectLst/>
          </p:spPr>
          <p:txBody>
            <a:bodyPr wrap="square" lIns="91438" tIns="91438" rIns="91438" bIns="91438" numCol="1" anchor="ctr">
              <a:noAutofit/>
            </a:bodyPr>
            <a:lstStyle/>
            <a:p>
              <a:pPr algn="ctr">
                <a:defRPr sz="3200" b="1">
                  <a:solidFill>
                    <a:srgbClr val="FFFFFF"/>
                  </a:solidFill>
                </a:defRPr>
              </a:pPr>
              <a:endParaRPr/>
            </a:p>
          </p:txBody>
        </p:sp>
        <p:sp>
          <p:nvSpPr>
            <p:cNvPr id="96" name="Rectangle 11"/>
            <p:cNvSpPr/>
            <p:nvPr/>
          </p:nvSpPr>
          <p:spPr>
            <a:xfrm>
              <a:off x="-1" y="780874"/>
              <a:ext cx="878484" cy="97606"/>
            </a:xfrm>
            <a:prstGeom prst="rect">
              <a:avLst/>
            </a:prstGeom>
            <a:solidFill>
              <a:srgbClr val="BFBFBF"/>
            </a:solidFill>
            <a:ln w="12700" cap="flat">
              <a:noFill/>
              <a:miter lim="400000"/>
            </a:ln>
            <a:effectLst/>
          </p:spPr>
          <p:txBody>
            <a:bodyPr wrap="square" lIns="91438" tIns="91438" rIns="91438" bIns="91438" numCol="1" anchor="ctr">
              <a:noAutofit/>
            </a:bodyPr>
            <a:lstStyle/>
            <a:p>
              <a:pPr algn="ctr">
                <a:defRPr>
                  <a:solidFill>
                    <a:srgbClr val="FFFFFF"/>
                  </a:solidFill>
                </a:defRPr>
              </a:pPr>
              <a:endParaRPr/>
            </a:p>
          </p:txBody>
        </p:sp>
      </p:grpSp>
      <p:sp>
        <p:nvSpPr>
          <p:cNvPr id="98" name="Slide Number"/>
          <p:cNvSpPr txBox="1">
            <a:spLocks noGrp="1"/>
          </p:cNvSpPr>
          <p:nvPr>
            <p:ph type="sldNum" sz="quarter" idx="2"/>
          </p:nvPr>
        </p:nvSpPr>
        <p:spPr>
          <a:xfrm>
            <a:off x="3876268" y="12600807"/>
            <a:ext cx="534610" cy="528507"/>
          </a:xfrm>
          <a:prstGeom prst="rect">
            <a:avLst/>
          </a:prstGeom>
        </p:spPr>
        <p:txBody>
          <a:bodyPr/>
          <a:lstStyle>
            <a:lvl1pPr algn="ctr">
              <a:defRPr>
                <a:solidFill>
                  <a:srgbClr val="2F3A46"/>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rcRect/>
          <a:stretch>
            <a:fillRect/>
          </a:stretch>
        </a:blip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23"/>
          <a:stretch>
            <a:fillRect/>
          </a:stretch>
        </p:blipFill>
        <p:spPr>
          <a:xfrm>
            <a:off x="3317328" y="11488201"/>
            <a:ext cx="2377442" cy="1829766"/>
          </a:xfrm>
          <a:prstGeom prst="rect">
            <a:avLst/>
          </a:prstGeom>
          <a:ln w="12700">
            <a:miter lim="400000"/>
          </a:ln>
        </p:spPr>
      </p:pic>
      <p:sp>
        <p:nvSpPr>
          <p:cNvPr id="3" name="Straight Connector 4"/>
          <p:cNvSpPr/>
          <p:nvPr/>
        </p:nvSpPr>
        <p:spPr>
          <a:xfrm>
            <a:off x="4305300" y="2144684"/>
            <a:ext cx="15773400" cy="1"/>
          </a:xfrm>
          <a:prstGeom prst="line">
            <a:avLst/>
          </a:prstGeom>
          <a:ln w="12700">
            <a:solidFill>
              <a:srgbClr val="FFFFFF"/>
            </a:solidFill>
            <a:miter/>
          </a:ln>
        </p:spPr>
        <p:txBody>
          <a:bodyPr lIns="45718" tIns="45718" rIns="45718" bIns="45718"/>
          <a:lstStyle/>
          <a:p>
            <a:endParaRPr/>
          </a:p>
        </p:txBody>
      </p:sp>
      <p:sp>
        <p:nvSpPr>
          <p:cNvPr id="4" name="Title Text"/>
          <p:cNvSpPr txBox="1">
            <a:spLocks noGrp="1"/>
          </p:cNvSpPr>
          <p:nvPr>
            <p:ph type="title"/>
          </p:nvPr>
        </p:nvSpPr>
        <p:spPr>
          <a:xfrm>
            <a:off x="4305300" y="730250"/>
            <a:ext cx="15773400" cy="1414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normAutofit/>
          </a:bodyPr>
          <a:lstStyle/>
          <a:p>
            <a:r>
              <a:t>Title Text</a:t>
            </a:r>
          </a:p>
        </p:txBody>
      </p:sp>
      <p:sp>
        <p:nvSpPr>
          <p:cNvPr id="5" name="Body Level One…"/>
          <p:cNvSpPr txBox="1">
            <a:spLocks noGrp="1"/>
          </p:cNvSpPr>
          <p:nvPr>
            <p:ph type="body" idx="1"/>
          </p:nvPr>
        </p:nvSpPr>
        <p:spPr>
          <a:xfrm>
            <a:off x="13610166" y="4876800"/>
            <a:ext cx="9550401"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5619791" y="12448447"/>
            <a:ext cx="534610" cy="528508"/>
          </a:xfrm>
          <a:prstGeom prst="rect">
            <a:avLst/>
          </a:prstGeom>
          <a:ln w="12700">
            <a:miter lim="400000"/>
          </a:ln>
        </p:spPr>
        <p:txBody>
          <a:bodyPr wrap="none" lIns="91438" tIns="91438" rIns="91438" bIns="91438" anchor="ctr">
            <a:spAutoFit/>
          </a:bodyPr>
          <a:lstStyle>
            <a:lvl1pPr algn="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j-lt"/>
          <a:ea typeface="+mj-ea"/>
          <a:cs typeface="+mj-cs"/>
          <a:sym typeface="Arial"/>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2pPr>
      <a:lvl3pPr marL="1554478" marR="0" indent="-640078"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j-lt"/>
          <a:ea typeface="+mj-ea"/>
          <a:cs typeface="+mj-cs"/>
          <a:sym typeface="Arial"/>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hyperlink" Target="http://allergiesalimentairescanada.ca/video1"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hyperlink" Target="http://allergiesalimentairescanada.ca/video2"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31383563/" TargetMode="External"/><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allergiesalimentairescanada.ca/formationepi" TargetMode="External"/><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59.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hyperlink" Target="https://pubmed.ncbi.nlm.nih.gov/31383563/" TargetMode="Externa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42.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3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14.png"/><Relationship Id="rId4" Type="http://schemas.openxmlformats.org/officeDocument/2006/relationships/image" Target="../media/image73.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hyperlink" Target="http://allergiesalimentairescanada.ca/VoiciCaroline"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hyperlink" Target="http://allergiesalimentairescanada.ca/gerer"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hyperlink" Target="http://allergiesalimentairescanada.ca/intimidation"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4.png"/><Relationship Id="rId4" Type="http://schemas.openxmlformats.org/officeDocument/2006/relationships/image" Target="../media/image103.png"/><Relationship Id="rId9"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4.png"/><Relationship Id="rId2" Type="http://schemas.openxmlformats.org/officeDocument/2006/relationships/image" Target="../media/image87.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2" descr="Picture 2"/>
          <p:cNvPicPr>
            <a:picLocks noChangeAspect="1"/>
          </p:cNvPicPr>
          <p:nvPr/>
        </p:nvPicPr>
        <p:blipFill>
          <a:blip r:embed="rId3"/>
          <a:srcRect l="18287" t="5674" r="22874" b="27390"/>
          <a:stretch>
            <a:fillRect/>
          </a:stretch>
        </p:blipFill>
        <p:spPr>
          <a:xfrm>
            <a:off x="0" y="-2"/>
            <a:ext cx="12065001" cy="13716003"/>
          </a:xfrm>
          <a:prstGeom prst="rect">
            <a:avLst/>
          </a:prstGeom>
          <a:ln w="12700">
            <a:miter lim="400000"/>
          </a:ln>
        </p:spPr>
      </p:pic>
      <p:sp>
        <p:nvSpPr>
          <p:cNvPr id="214" name="School program for grades 4 to 6"/>
          <p:cNvSpPr txBox="1"/>
          <p:nvPr/>
        </p:nvSpPr>
        <p:spPr>
          <a:xfrm>
            <a:off x="12641486" y="12634501"/>
            <a:ext cx="11561916" cy="1082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876674">
              <a:lnSpc>
                <a:spcPct val="96000"/>
              </a:lnSpc>
              <a:defRPr sz="3200" i="1">
                <a:solidFill>
                  <a:srgbClr val="9D9FA1"/>
                </a:solidFill>
              </a:defRPr>
            </a:pPr>
            <a:r>
              <a:t>Programme scolaire pour élèves de la 4</a:t>
            </a:r>
            <a:r>
              <a:rPr baseline="30312"/>
              <a:t>e</a:t>
            </a:r>
            <a:r>
              <a:t> à la 6</a:t>
            </a:r>
            <a:r>
              <a:rPr baseline="30312"/>
              <a:t>e </a:t>
            </a:r>
            <a:r>
              <a:t>année</a:t>
            </a:r>
          </a:p>
        </p:txBody>
      </p:sp>
      <p:pic>
        <p:nvPicPr>
          <p:cNvPr id="215" name="CarolineLogo.pdf" descr="CarolineLogo.pdf"/>
          <p:cNvPicPr>
            <a:picLocks noChangeAspect="1"/>
          </p:cNvPicPr>
          <p:nvPr/>
        </p:nvPicPr>
        <p:blipFill>
          <a:blip r:embed="rId4"/>
          <a:stretch>
            <a:fillRect/>
          </a:stretch>
        </p:blipFill>
        <p:spPr>
          <a:xfrm>
            <a:off x="17479018" y="513704"/>
            <a:ext cx="2314769" cy="1835852"/>
          </a:xfrm>
          <a:prstGeom prst="rect">
            <a:avLst/>
          </a:prstGeom>
          <a:ln w="12700">
            <a:miter lim="400000"/>
          </a:ln>
        </p:spPr>
      </p:pic>
      <p:sp>
        <p:nvSpPr>
          <p:cNvPr id="216" name="Line"/>
          <p:cNvSpPr/>
          <p:nvPr/>
        </p:nvSpPr>
        <p:spPr>
          <a:xfrm>
            <a:off x="17607624" y="3098585"/>
            <a:ext cx="6226919" cy="1"/>
          </a:xfrm>
          <a:prstGeom prst="line">
            <a:avLst/>
          </a:prstGeom>
          <a:ln w="25400">
            <a:solidFill>
              <a:srgbClr val="CCCCCC"/>
            </a:solidFill>
          </a:ln>
        </p:spPr>
        <p:txBody>
          <a:bodyPr lIns="45718" tIns="45718" rIns="45718" bIns="45718"/>
          <a:lstStyle/>
          <a:p>
            <a:endParaRPr/>
          </a:p>
        </p:txBody>
      </p:sp>
      <p:sp>
        <p:nvSpPr>
          <p:cNvPr id="217" name="School program for grades 4 to 6"/>
          <p:cNvSpPr txBox="1"/>
          <p:nvPr/>
        </p:nvSpPr>
        <p:spPr>
          <a:xfrm>
            <a:off x="18244374" y="3651817"/>
            <a:ext cx="2080691" cy="584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lvl1pPr defTabSz="4876674">
              <a:lnSpc>
                <a:spcPct val="108000"/>
              </a:lnSpc>
              <a:defRPr sz="2400" i="1">
                <a:solidFill>
                  <a:srgbClr val="9D9FA1"/>
                </a:solidFill>
              </a:defRPr>
            </a:lvl1pPr>
          </a:lstStyle>
          <a:p>
            <a:r>
              <a:t>Approuvé par</a:t>
            </a:r>
          </a:p>
        </p:txBody>
      </p:sp>
      <p:pic>
        <p:nvPicPr>
          <p:cNvPr id="218" name="FAC Logo_Colour_FR_CMYK.pdf" descr="FAC Logo_Colour_FR_CMYK.pdf"/>
          <p:cNvPicPr>
            <a:picLocks noChangeAspect="1"/>
          </p:cNvPicPr>
          <p:nvPr/>
        </p:nvPicPr>
        <p:blipFill>
          <a:blip r:embed="rId5"/>
          <a:stretch>
            <a:fillRect/>
          </a:stretch>
        </p:blipFill>
        <p:spPr>
          <a:xfrm>
            <a:off x="20238204" y="352804"/>
            <a:ext cx="3619501" cy="1981201"/>
          </a:xfrm>
          <a:prstGeom prst="rect">
            <a:avLst/>
          </a:prstGeom>
          <a:ln w="12700">
            <a:miter lim="400000"/>
          </a:ln>
        </p:spPr>
      </p:pic>
      <p:pic>
        <p:nvPicPr>
          <p:cNvPr id="219" name="PHE_Logo_FR.pdf" descr="PHE_Logo_FR.pdf"/>
          <p:cNvPicPr>
            <a:picLocks noChangeAspect="1"/>
          </p:cNvPicPr>
          <p:nvPr/>
        </p:nvPicPr>
        <p:blipFill>
          <a:blip r:embed="rId6"/>
          <a:stretch>
            <a:fillRect/>
          </a:stretch>
        </p:blipFill>
        <p:spPr>
          <a:xfrm>
            <a:off x="20483852" y="3538635"/>
            <a:ext cx="2713941" cy="683746"/>
          </a:xfrm>
          <a:prstGeom prst="rect">
            <a:avLst/>
          </a:prstGeom>
          <a:ln w="12700">
            <a:miter lim="400000"/>
          </a:ln>
        </p:spPr>
      </p:pic>
      <p:pic>
        <p:nvPicPr>
          <p:cNvPr id="220" name="AAFA_Logo_FR_CMYK.pdf" descr="AAFA_Logo_FR_CMYK.pdf"/>
          <p:cNvPicPr>
            <a:picLocks noChangeAspect="1"/>
          </p:cNvPicPr>
          <p:nvPr/>
        </p:nvPicPr>
        <p:blipFill>
          <a:blip r:embed="rId7"/>
          <a:stretch>
            <a:fillRect/>
          </a:stretch>
        </p:blipFill>
        <p:spPr>
          <a:xfrm>
            <a:off x="12746756" y="8444831"/>
            <a:ext cx="10925958" cy="376757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06" name="Watch the video"/>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Regardons la vidéo</a:t>
            </a:r>
          </a:p>
        </p:txBody>
      </p:sp>
      <p:grpSp>
        <p:nvGrpSpPr>
          <p:cNvPr id="411" name="Group">
            <a:hlinkClick r:id="rId3"/>
          </p:cNvPr>
          <p:cNvGrpSpPr/>
          <p:nvPr/>
        </p:nvGrpSpPr>
        <p:grpSpPr>
          <a:xfrm>
            <a:off x="4947005" y="2978710"/>
            <a:ext cx="14473327" cy="8846694"/>
            <a:chOff x="-1" y="0"/>
            <a:chExt cx="14473325" cy="8846693"/>
          </a:xfrm>
        </p:grpSpPr>
        <p:sp>
          <p:nvSpPr>
            <p:cNvPr id="407" name="Rectangle"/>
            <p:cNvSpPr/>
            <p:nvPr/>
          </p:nvSpPr>
          <p:spPr>
            <a:xfrm rot="180000">
              <a:off x="202884" y="362554"/>
              <a:ext cx="14067553" cy="812158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408" name="Rectangle"/>
            <p:cNvSpPr/>
            <p:nvPr/>
          </p:nvSpPr>
          <p:spPr>
            <a:xfrm rot="21420000">
              <a:off x="202885"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409" name="Screenshot 2023-07-27 at 3.21.51 PM.png" descr="Screenshot 2023-07-27 at 3.21.51 PM.png"/>
            <p:cNvPicPr>
              <a:picLocks noChangeAspect="1"/>
            </p:cNvPicPr>
            <p:nvPr/>
          </p:nvPicPr>
          <p:blipFill>
            <a:blip r:embed="rId4"/>
            <a:srcRect l="295"/>
            <a:stretch>
              <a:fillRect/>
            </a:stretch>
          </p:blipFill>
          <p:spPr>
            <a:xfrm rot="21300000">
              <a:off x="987143" y="899546"/>
              <a:ext cx="12108825" cy="6811216"/>
            </a:xfrm>
            <a:prstGeom prst="rect">
              <a:avLst/>
            </a:prstGeom>
            <a:ln w="12700" cap="flat">
              <a:noFill/>
              <a:miter lim="400000"/>
            </a:ln>
            <a:effectLst/>
          </p:spPr>
        </p:pic>
        <p:pic>
          <p:nvPicPr>
            <p:cNvPr id="410" name="Icon_Play_Black.pdf" descr="Icon_Play_Black.pdf"/>
            <p:cNvPicPr>
              <a:picLocks noChangeAspect="1"/>
            </p:cNvPicPr>
            <p:nvPr/>
          </p:nvPicPr>
          <p:blipFill>
            <a:blip r:embed="rId5">
              <a:alphaModFix amt="35000"/>
            </a:blip>
            <a:stretch>
              <a:fillRect/>
            </a:stretch>
          </p:blipFill>
          <p:spPr>
            <a:xfrm rot="21540000">
              <a:off x="4526025" y="1783639"/>
              <a:ext cx="5286481" cy="5286480"/>
            </a:xfrm>
            <a:prstGeom prst="rect">
              <a:avLst/>
            </a:prstGeom>
            <a:ln w="12700" cap="flat">
              <a:noFill/>
              <a:miter lim="400000"/>
            </a:ln>
            <a:effectLst/>
          </p:spPr>
        </p:pic>
      </p:grpSp>
      <p:sp>
        <p:nvSpPr>
          <p:cNvPr id="412" name="Circle"/>
          <p:cNvSpPr/>
          <p:nvPr/>
        </p:nvSpPr>
        <p:spPr>
          <a:xfrm>
            <a:off x="1971281" y="5536346"/>
            <a:ext cx="1787645" cy="1787648"/>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3" name="Circle"/>
          <p:cNvSpPr/>
          <p:nvPr/>
        </p:nvSpPr>
        <p:spPr>
          <a:xfrm>
            <a:off x="3103731" y="7510022"/>
            <a:ext cx="1404785" cy="140478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4" name="Circle"/>
          <p:cNvSpPr/>
          <p:nvPr/>
        </p:nvSpPr>
        <p:spPr>
          <a:xfrm>
            <a:off x="21068177" y="9273786"/>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5" name="Circle"/>
          <p:cNvSpPr/>
          <p:nvPr/>
        </p:nvSpPr>
        <p:spPr>
          <a:xfrm>
            <a:off x="19858820" y="6766645"/>
            <a:ext cx="2245687" cy="224568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6" name="Circle"/>
          <p:cNvSpPr/>
          <p:nvPr/>
        </p:nvSpPr>
        <p:spPr>
          <a:xfrm>
            <a:off x="1826372" y="7579949"/>
            <a:ext cx="825801"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7" name="Subtitle 2">
            <a:hlinkClick r:id="rId3"/>
          </p:cNvPr>
          <p:cNvSpPr txBox="1"/>
          <p:nvPr/>
        </p:nvSpPr>
        <p:spPr>
          <a:xfrm>
            <a:off x="8368417" y="11853333"/>
            <a:ext cx="8192382" cy="918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3300" b="1">
                <a:solidFill>
                  <a:srgbClr val="9C4D94"/>
                </a:solidFill>
              </a:defRPr>
            </a:lvl1pPr>
          </a:lstStyle>
          <a:p>
            <a:r>
              <a:t>allergiesalimentairescanada.ca/video1</a:t>
            </a:r>
          </a:p>
        </p:txBody>
      </p:sp>
      <p:pic>
        <p:nvPicPr>
          <p:cNvPr id="418"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23" name="How IgE antibodies work"/>
          <p:cNvSpPr txBox="1"/>
          <p:nvPr/>
        </p:nvSpPr>
        <p:spPr>
          <a:xfrm>
            <a:off x="762000" y="377962"/>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Comment fonctionnent les anticorps IgE</a:t>
            </a:r>
          </a:p>
        </p:txBody>
      </p:sp>
      <p:sp>
        <p:nvSpPr>
          <p:cNvPr id="424" name="Circle"/>
          <p:cNvSpPr/>
          <p:nvPr/>
        </p:nvSpPr>
        <p:spPr>
          <a:xfrm>
            <a:off x="2331318" y="4364075"/>
            <a:ext cx="4760764" cy="476076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5" name="The immune system thinks  a food is  dangerous"/>
          <p:cNvSpPr txBox="1"/>
          <p:nvPr/>
        </p:nvSpPr>
        <p:spPr>
          <a:xfrm>
            <a:off x="2549914" y="5340173"/>
            <a:ext cx="4323572" cy="3035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lnSpc>
                <a:spcPct val="96000"/>
              </a:lnSpc>
              <a:defRPr sz="4000">
                <a:solidFill>
                  <a:srgbClr val="F2F3F2"/>
                </a:solidFill>
              </a:defRPr>
            </a:pPr>
            <a:r>
              <a:t>Le </a:t>
            </a:r>
            <a:r>
              <a:rPr b="1"/>
              <a:t>système immunitaire </a:t>
            </a:r>
            <a:r>
              <a:t>pense qu’un aliment est dangereux</a:t>
            </a:r>
          </a:p>
        </p:txBody>
      </p:sp>
      <p:sp>
        <p:nvSpPr>
          <p:cNvPr id="426" name="Circle"/>
          <p:cNvSpPr/>
          <p:nvPr/>
        </p:nvSpPr>
        <p:spPr>
          <a:xfrm>
            <a:off x="7318185" y="6276533"/>
            <a:ext cx="4760763" cy="4760764"/>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7" name="The body makes IgE antibodies to protect itself"/>
          <p:cNvSpPr txBox="1"/>
          <p:nvPr/>
        </p:nvSpPr>
        <p:spPr>
          <a:xfrm>
            <a:off x="7470771" y="7139088"/>
            <a:ext cx="4455590" cy="3035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defRPr sz="4000">
                <a:solidFill>
                  <a:srgbClr val="F2F3F2"/>
                </a:solidFill>
              </a:defRPr>
            </a:pPr>
            <a:r>
              <a:t>Le corps </a:t>
            </a:r>
            <a:br/>
            <a:r>
              <a:t>produit des </a:t>
            </a:r>
            <a:r>
              <a:rPr b="1"/>
              <a:t>anticorps </a:t>
            </a:r>
            <a:br>
              <a:rPr b="1"/>
            </a:br>
            <a:r>
              <a:rPr b="1"/>
              <a:t>IgE</a:t>
            </a:r>
            <a:r>
              <a:t> pour se </a:t>
            </a:r>
            <a:br/>
            <a:r>
              <a:t>protéger</a:t>
            </a:r>
          </a:p>
        </p:txBody>
      </p:sp>
      <p:sp>
        <p:nvSpPr>
          <p:cNvPr id="428" name="Circle"/>
          <p:cNvSpPr/>
          <p:nvPr/>
        </p:nvSpPr>
        <p:spPr>
          <a:xfrm>
            <a:off x="12305052" y="4364075"/>
            <a:ext cx="4762501" cy="476250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9" name="IgE causes mast cells to release chemicals"/>
          <p:cNvSpPr txBox="1"/>
          <p:nvPr/>
        </p:nvSpPr>
        <p:spPr>
          <a:xfrm>
            <a:off x="12457115" y="4837297"/>
            <a:ext cx="4458376" cy="3788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defRPr sz="4000">
                <a:solidFill>
                  <a:srgbClr val="F2F3F2"/>
                </a:solidFill>
              </a:defRPr>
            </a:pPr>
            <a:r>
              <a:t>Les IgE </a:t>
            </a:r>
            <a:br/>
            <a:r>
              <a:t>entraînent une libération de substances chimiques par les </a:t>
            </a:r>
            <a:r>
              <a:rPr b="1"/>
              <a:t>mastocytes</a:t>
            </a:r>
          </a:p>
        </p:txBody>
      </p:sp>
      <p:sp>
        <p:nvSpPr>
          <p:cNvPr id="430" name="Circle"/>
          <p:cNvSpPr/>
          <p:nvPr/>
        </p:nvSpPr>
        <p:spPr>
          <a:xfrm>
            <a:off x="17291919" y="6343763"/>
            <a:ext cx="4760763" cy="476076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31" name="This leads to symptoms of an allergic reaction"/>
          <p:cNvSpPr txBox="1"/>
          <p:nvPr/>
        </p:nvSpPr>
        <p:spPr>
          <a:xfrm>
            <a:off x="17510515" y="7217026"/>
            <a:ext cx="4323571" cy="3384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96000"/>
              </a:lnSpc>
              <a:defRPr sz="4000">
                <a:solidFill>
                  <a:srgbClr val="F2F3F2"/>
                </a:solidFill>
              </a:defRPr>
            </a:pPr>
            <a:r>
              <a:t>C’est ce qui cause les symptômes </a:t>
            </a:r>
            <a:br/>
            <a:r>
              <a:t>d’une </a:t>
            </a:r>
            <a:r>
              <a:rPr b="1"/>
              <a:t>réaction allergique</a:t>
            </a:r>
          </a:p>
        </p:txBody>
      </p:sp>
      <p:pic>
        <p:nvPicPr>
          <p:cNvPr id="432" name="Image" descr="Image"/>
          <p:cNvPicPr>
            <a:picLocks noChangeAspect="1"/>
          </p:cNvPicPr>
          <p:nvPr/>
        </p:nvPicPr>
        <p:blipFill>
          <a:blip r:embed="rId3"/>
          <a:stretch>
            <a:fillRect/>
          </a:stretch>
        </p:blipFill>
        <p:spPr>
          <a:xfrm>
            <a:off x="5003596" y="9481818"/>
            <a:ext cx="2372118" cy="1223692"/>
          </a:xfrm>
          <a:prstGeom prst="rect">
            <a:avLst/>
          </a:prstGeom>
          <a:ln w="12700">
            <a:miter lim="400000"/>
          </a:ln>
          <a:effectLst>
            <a:outerShdw blurRad="254000" dist="127000" dir="2700000" rotWithShape="0">
              <a:srgbClr val="000000">
                <a:alpha val="20000"/>
              </a:srgbClr>
            </a:outerShdw>
          </a:effectLst>
        </p:spPr>
      </p:pic>
      <p:pic>
        <p:nvPicPr>
          <p:cNvPr id="433" name="Image" descr="Image"/>
          <p:cNvPicPr>
            <a:picLocks noChangeAspect="1"/>
          </p:cNvPicPr>
          <p:nvPr/>
        </p:nvPicPr>
        <p:blipFill>
          <a:blip r:embed="rId4"/>
          <a:stretch>
            <a:fillRect/>
          </a:stretch>
        </p:blipFill>
        <p:spPr>
          <a:xfrm>
            <a:off x="14977330" y="9481818"/>
            <a:ext cx="2372118" cy="1223692"/>
          </a:xfrm>
          <a:prstGeom prst="rect">
            <a:avLst/>
          </a:prstGeom>
          <a:ln w="12700">
            <a:miter lim="400000"/>
          </a:ln>
          <a:effectLst>
            <a:outerShdw blurRad="254000" dist="127000" dir="2700000" rotWithShape="0">
              <a:srgbClr val="000000">
                <a:alpha val="20000"/>
              </a:srgbClr>
            </a:outerShdw>
          </a:effectLst>
        </p:spPr>
      </p:pic>
      <p:pic>
        <p:nvPicPr>
          <p:cNvPr id="434" name="Image" descr="Image"/>
          <p:cNvPicPr>
            <a:picLocks noChangeAspect="1"/>
          </p:cNvPicPr>
          <p:nvPr/>
        </p:nvPicPr>
        <p:blipFill>
          <a:blip r:embed="rId5"/>
          <a:stretch>
            <a:fillRect/>
          </a:stretch>
        </p:blipFill>
        <p:spPr>
          <a:xfrm>
            <a:off x="10053963" y="4823059"/>
            <a:ext cx="2372118" cy="1223692"/>
          </a:xfrm>
          <a:prstGeom prst="rect">
            <a:avLst/>
          </a:prstGeom>
          <a:ln w="12700">
            <a:miter lim="400000"/>
          </a:ln>
          <a:effectLst>
            <a:outerShdw blurRad="254000" dist="127000" dir="2700000" rotWithShape="0">
              <a:srgbClr val="000000">
                <a:alpha val="20000"/>
              </a:srgbClr>
            </a:outerShdw>
          </a:effectLst>
        </p:spPr>
      </p:pic>
      <p:pic>
        <p:nvPicPr>
          <p:cNvPr id="435"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40" name="Module 2"/>
          <p:cNvSpPr txBox="1"/>
          <p:nvPr/>
        </p:nvSpPr>
        <p:spPr>
          <a:xfrm>
            <a:off x="258233" y="635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2</a:t>
            </a:r>
          </a:p>
        </p:txBody>
      </p:sp>
      <p:pic>
        <p:nvPicPr>
          <p:cNvPr id="441" name="Head_FR_RREA.pdf" descr="Head_FR_RREA.pdf"/>
          <p:cNvPicPr>
            <a:picLocks noChangeAspect="1"/>
          </p:cNvPicPr>
          <p:nvPr/>
        </p:nvPicPr>
        <p:blipFill>
          <a:blip r:embed="rId2"/>
          <a:stretch>
            <a:fillRect/>
          </a:stretch>
        </p:blipFill>
        <p:spPr>
          <a:xfrm>
            <a:off x="719744" y="8557510"/>
            <a:ext cx="14787233" cy="4249776"/>
          </a:xfrm>
          <a:prstGeom prst="rect">
            <a:avLst/>
          </a:prstGeom>
          <a:ln w="12700">
            <a:miter lim="400000"/>
          </a:ln>
        </p:spPr>
      </p:pic>
      <p:pic>
        <p:nvPicPr>
          <p:cNvPr id="442" name="AAFA_Itch_3.pdf" descr="AAFA_Itch_3.pdf"/>
          <p:cNvPicPr>
            <a:picLocks noChangeAspect="1"/>
          </p:cNvPicPr>
          <p:nvPr/>
        </p:nvPicPr>
        <p:blipFill>
          <a:blip r:embed="rId3"/>
          <a:stretch>
            <a:fillRect/>
          </a:stretch>
        </p:blipFill>
        <p:spPr>
          <a:xfrm>
            <a:off x="15764896" y="819150"/>
            <a:ext cx="6901545" cy="120777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Rounded Rectangle"/>
          <p:cNvSpPr/>
          <p:nvPr/>
        </p:nvSpPr>
        <p:spPr>
          <a:xfrm>
            <a:off x="3088848" y="10516806"/>
            <a:ext cx="14539598" cy="1359746"/>
          </a:xfrm>
          <a:prstGeom prst="roundRect">
            <a:avLst>
              <a:gd name="adj" fmla="val 28692"/>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4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446" name="Picture 4" descr="Picture 4"/>
          <p:cNvPicPr>
            <a:picLocks noChangeAspect="1"/>
          </p:cNvPicPr>
          <p:nvPr/>
        </p:nvPicPr>
        <p:blipFill>
          <a:blip r:embed="rId3"/>
          <a:srcRect l="24470" t="14421" r="24676" b="16207"/>
          <a:stretch>
            <a:fillRect/>
          </a:stretch>
        </p:blipFill>
        <p:spPr>
          <a:xfrm>
            <a:off x="11224848" y="3154103"/>
            <a:ext cx="10542256" cy="5932003"/>
          </a:xfrm>
          <a:prstGeom prst="rect">
            <a:avLst/>
          </a:prstGeom>
          <a:ln w="12700">
            <a:miter lim="400000"/>
          </a:ln>
        </p:spPr>
      </p:pic>
      <p:sp>
        <p:nvSpPr>
          <p:cNvPr id="447" name="When an allergic reaction happens"/>
          <p:cNvSpPr txBox="1"/>
          <p:nvPr/>
        </p:nvSpPr>
        <p:spPr>
          <a:xfrm>
            <a:off x="762000" y="381710"/>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Quand une réaction allergique se produit</a:t>
            </a:r>
          </a:p>
        </p:txBody>
      </p:sp>
      <p:sp>
        <p:nvSpPr>
          <p:cNvPr id="448" name="Subtitle 2"/>
          <p:cNvSpPr txBox="1"/>
          <p:nvPr/>
        </p:nvSpPr>
        <p:spPr>
          <a:xfrm>
            <a:off x="1016000" y="3048000"/>
            <a:ext cx="8638067" cy="4238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marL="358330" indent="-358330" defTabSz="1719985">
              <a:lnSpc>
                <a:spcPct val="120000"/>
              </a:lnSpc>
              <a:spcBef>
                <a:spcPts val="1800"/>
              </a:spcBef>
              <a:buSzPct val="100000"/>
              <a:buFont typeface="Arial"/>
              <a:buChar char="•"/>
              <a:defRPr sz="4560">
                <a:solidFill>
                  <a:srgbClr val="636466"/>
                </a:solidFill>
              </a:defRPr>
            </a:pPr>
            <a:r>
              <a:t>Tu peux avoir différents symptômes</a:t>
            </a:r>
          </a:p>
          <a:p>
            <a:pPr marL="358330" indent="-358330" defTabSz="1719985">
              <a:lnSpc>
                <a:spcPct val="120000"/>
              </a:lnSpc>
              <a:spcBef>
                <a:spcPts val="1800"/>
              </a:spcBef>
              <a:buSzPct val="100000"/>
              <a:buFont typeface="Arial"/>
              <a:buChar char="•"/>
              <a:defRPr sz="4560">
                <a:solidFill>
                  <a:srgbClr val="636466"/>
                </a:solidFill>
              </a:defRPr>
            </a:pPr>
            <a:r>
              <a:t>Les symptômes peuvent </a:t>
            </a:r>
            <a:br/>
            <a:r>
              <a:t>aller de </a:t>
            </a:r>
            <a:r>
              <a:rPr b="1"/>
              <a:t>légers </a:t>
            </a:r>
            <a:r>
              <a:t>à </a:t>
            </a:r>
            <a:r>
              <a:rPr b="1"/>
              <a:t>graves (anaphylaxie)</a:t>
            </a:r>
          </a:p>
        </p:txBody>
      </p:sp>
      <p:sp>
        <p:nvSpPr>
          <p:cNvPr id="449" name="Severe allergic reactions need to be treated."/>
          <p:cNvSpPr txBox="1"/>
          <p:nvPr/>
        </p:nvSpPr>
        <p:spPr>
          <a:xfrm>
            <a:off x="4139539" y="10800740"/>
            <a:ext cx="13288238" cy="918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defTabSz="1810511">
              <a:lnSpc>
                <a:spcPct val="81000"/>
              </a:lnSpc>
              <a:defRPr sz="4356">
                <a:solidFill>
                  <a:srgbClr val="FFFFFF"/>
                </a:solidFill>
              </a:defRPr>
            </a:lvl1pPr>
          </a:lstStyle>
          <a:p>
            <a:r>
              <a:t>Les réactions allergiques graves doivent être traitées.</a:t>
            </a:r>
          </a:p>
        </p:txBody>
      </p:sp>
      <p:pic>
        <p:nvPicPr>
          <p:cNvPr id="450" name="Icon_Hazard.pdf" descr="Icon_Hazard.pdf"/>
          <p:cNvPicPr>
            <a:picLocks noChangeAspect="1"/>
          </p:cNvPicPr>
          <p:nvPr/>
        </p:nvPicPr>
        <p:blipFill>
          <a:blip r:embed="rId4"/>
          <a:stretch>
            <a:fillRect/>
          </a:stretch>
        </p:blipFill>
        <p:spPr>
          <a:xfrm>
            <a:off x="1361813" y="9808894"/>
            <a:ext cx="2830733" cy="2529882"/>
          </a:xfrm>
          <a:prstGeom prst="rect">
            <a:avLst/>
          </a:prstGeom>
          <a:ln w="12700">
            <a:miter lim="400000"/>
          </a:ln>
          <a:effectLst>
            <a:outerShdw blurRad="254000" dist="127000" dir="2700000" rotWithShape="0">
              <a:srgbClr val="000000">
                <a:alpha val="20000"/>
              </a:srgbClr>
            </a:outerShdw>
          </a:effectLst>
        </p:spPr>
      </p:pic>
      <p:pic>
        <p:nvPicPr>
          <p:cNvPr id="451" name="Image" descr="Image"/>
          <p:cNvPicPr>
            <a:picLocks noChangeAspect="1"/>
          </p:cNvPicPr>
          <p:nvPr/>
        </p:nvPicPr>
        <p:blipFill>
          <a:blip r:embed="rId5"/>
          <a:stretch>
            <a:fillRect/>
          </a:stretch>
        </p:blipFill>
        <p:spPr>
          <a:xfrm rot="18000000">
            <a:off x="17781300" y="9651355"/>
            <a:ext cx="2951987" cy="1522826"/>
          </a:xfrm>
          <a:prstGeom prst="rect">
            <a:avLst/>
          </a:prstGeom>
          <a:ln w="12700">
            <a:miter lim="400000"/>
          </a:ln>
          <a:effectLst>
            <a:outerShdw blurRad="254000" dist="127000" dir="2700000" rotWithShape="0">
              <a:srgbClr val="000000">
                <a:alpha val="20000"/>
              </a:srgbClr>
            </a:outerShdw>
          </a:effectLst>
        </p:spPr>
      </p:pic>
      <p:sp>
        <p:nvSpPr>
          <p:cNvPr id="452" name="ZoneTexte 1"/>
          <p:cNvSpPr txBox="1"/>
          <p:nvPr/>
        </p:nvSpPr>
        <p:spPr>
          <a:xfrm>
            <a:off x="15178163" y="7836364"/>
            <a:ext cx="2635625" cy="701322"/>
          </a:xfrm>
          <a:prstGeom prst="rect">
            <a:avLst/>
          </a:prstGeom>
          <a:solidFill>
            <a:srgbClr val="F0F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b="1">
                <a:solidFill>
                  <a:srgbClr val="8A8A8A"/>
                </a:solidFill>
              </a:defRPr>
            </a:lvl1pPr>
          </a:lstStyle>
          <a:p>
            <a:r>
              <a:t>MODÉRÉS</a:t>
            </a:r>
          </a:p>
        </p:txBody>
      </p:sp>
      <p:sp>
        <p:nvSpPr>
          <p:cNvPr id="453" name="ZoneTexte 2"/>
          <p:cNvSpPr txBox="1"/>
          <p:nvPr/>
        </p:nvSpPr>
        <p:spPr>
          <a:xfrm>
            <a:off x="11630604" y="7862488"/>
            <a:ext cx="2635625" cy="701322"/>
          </a:xfrm>
          <a:prstGeom prst="rect">
            <a:avLst/>
          </a:prstGeom>
          <a:solidFill>
            <a:srgbClr val="F0F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b="1">
                <a:solidFill>
                  <a:srgbClr val="8A8A8A"/>
                </a:solidFill>
              </a:defRPr>
            </a:lvl1pPr>
          </a:lstStyle>
          <a:p>
            <a:r>
              <a:t>LÉGERS</a:t>
            </a:r>
          </a:p>
        </p:txBody>
      </p:sp>
      <p:sp>
        <p:nvSpPr>
          <p:cNvPr id="454" name="ZoneTexte 3"/>
          <p:cNvSpPr txBox="1"/>
          <p:nvPr/>
        </p:nvSpPr>
        <p:spPr>
          <a:xfrm>
            <a:off x="18725723" y="7835323"/>
            <a:ext cx="2635625" cy="701322"/>
          </a:xfrm>
          <a:prstGeom prst="rect">
            <a:avLst/>
          </a:prstGeom>
          <a:solidFill>
            <a:srgbClr val="F0F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b="1">
                <a:solidFill>
                  <a:srgbClr val="8A8A8A"/>
                </a:solidFill>
              </a:defRPr>
            </a:lvl1pPr>
          </a:lstStyle>
          <a:p>
            <a:r>
              <a:t>GRAVES</a:t>
            </a:r>
          </a:p>
        </p:txBody>
      </p:sp>
      <p:pic>
        <p:nvPicPr>
          <p:cNvPr id="455"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ounded Rectangle"/>
          <p:cNvSpPr/>
          <p:nvPr/>
        </p:nvSpPr>
        <p:spPr>
          <a:xfrm>
            <a:off x="3088848" y="10601507"/>
            <a:ext cx="11585660" cy="1359746"/>
          </a:xfrm>
          <a:prstGeom prst="roundRect">
            <a:avLst>
              <a:gd name="adj" fmla="val 28692"/>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60"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61" name="Circle"/>
          <p:cNvSpPr/>
          <p:nvPr/>
        </p:nvSpPr>
        <p:spPr>
          <a:xfrm>
            <a:off x="9253446" y="4654356"/>
            <a:ext cx="4103347" cy="4103349"/>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62" name="Circle"/>
          <p:cNvSpPr/>
          <p:nvPr/>
        </p:nvSpPr>
        <p:spPr>
          <a:xfrm>
            <a:off x="19438846" y="6275292"/>
            <a:ext cx="4103347" cy="410334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63" name="What is anaphylaxi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Qu’est-ce que l’anaphylaxie?</a:t>
            </a:r>
          </a:p>
        </p:txBody>
      </p:sp>
      <p:sp>
        <p:nvSpPr>
          <p:cNvPr id="464" name="Anaphylaxis is a medical emergency."/>
          <p:cNvSpPr txBox="1"/>
          <p:nvPr/>
        </p:nvSpPr>
        <p:spPr>
          <a:xfrm>
            <a:off x="4063339" y="10884800"/>
            <a:ext cx="10356875" cy="894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a:solidFill>
                  <a:srgbClr val="FFFFFF"/>
                </a:solidFill>
              </a:defRPr>
            </a:lvl1pPr>
          </a:lstStyle>
          <a:p>
            <a:r>
              <a:t>L'anaphylaxie est une urgence médicale.</a:t>
            </a:r>
          </a:p>
        </p:txBody>
      </p:sp>
      <p:sp>
        <p:nvSpPr>
          <p:cNvPr id="465" name="Subtitle 2"/>
          <p:cNvSpPr txBox="1"/>
          <p:nvPr/>
        </p:nvSpPr>
        <p:spPr>
          <a:xfrm>
            <a:off x="1016001" y="3048000"/>
            <a:ext cx="8680535" cy="6020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marL="381000" indent="-381000">
              <a:lnSpc>
                <a:spcPct val="120000"/>
              </a:lnSpc>
              <a:spcBef>
                <a:spcPts val="1200"/>
              </a:spcBef>
              <a:buSzPct val="100000"/>
              <a:buFont typeface="Arial"/>
              <a:buChar char="•"/>
              <a:defRPr sz="4400" b="1">
                <a:solidFill>
                  <a:srgbClr val="636466"/>
                </a:solidFill>
              </a:defRPr>
            </a:pPr>
            <a:r>
              <a:t>Le type de réaction </a:t>
            </a:r>
            <a:br/>
            <a:r>
              <a:t>allergique le plus grave</a:t>
            </a:r>
          </a:p>
          <a:p>
            <a:pPr marL="862262" indent="-481263">
              <a:lnSpc>
                <a:spcPct val="120000"/>
              </a:lnSpc>
              <a:spcBef>
                <a:spcPts val="1200"/>
              </a:spcBef>
              <a:buSzPct val="100000"/>
              <a:buChar char="-"/>
              <a:defRPr sz="4400">
                <a:solidFill>
                  <a:srgbClr val="636466"/>
                </a:solidFill>
              </a:defRPr>
            </a:pPr>
            <a:r>
              <a:t>Peut affecter différentes parties du corps</a:t>
            </a:r>
          </a:p>
          <a:p>
            <a:pPr marL="862262" indent="-481263">
              <a:lnSpc>
                <a:spcPct val="120000"/>
              </a:lnSpc>
              <a:spcBef>
                <a:spcPts val="1200"/>
              </a:spcBef>
              <a:buSzPct val="100000"/>
              <a:buChar char="-"/>
              <a:defRPr sz="4400">
                <a:solidFill>
                  <a:srgbClr val="636466"/>
                </a:solidFill>
              </a:defRPr>
            </a:pPr>
            <a:r>
              <a:t>Peut survenir rapidement </a:t>
            </a:r>
          </a:p>
          <a:p>
            <a:pPr marL="862262" indent="-481263">
              <a:lnSpc>
                <a:spcPct val="120000"/>
              </a:lnSpc>
              <a:spcBef>
                <a:spcPts val="1200"/>
              </a:spcBef>
              <a:buSzPct val="100000"/>
              <a:buChar char="-"/>
              <a:defRPr sz="4400">
                <a:solidFill>
                  <a:srgbClr val="636466"/>
                </a:solidFill>
              </a:defRPr>
            </a:pPr>
            <a:r>
              <a:t>Peut mettre la vie </a:t>
            </a:r>
            <a:br/>
            <a:r>
              <a:t>en danger</a:t>
            </a:r>
          </a:p>
        </p:txBody>
      </p:sp>
      <p:pic>
        <p:nvPicPr>
          <p:cNvPr id="466" name="IconMedical.pdf" descr="IconMedical.pdf"/>
          <p:cNvPicPr>
            <a:picLocks noChangeAspect="1"/>
          </p:cNvPicPr>
          <p:nvPr/>
        </p:nvPicPr>
        <p:blipFill>
          <a:blip r:embed="rId3"/>
          <a:stretch>
            <a:fillRect/>
          </a:stretch>
        </p:blipFill>
        <p:spPr>
          <a:xfrm>
            <a:off x="1368044" y="10003401"/>
            <a:ext cx="2538871" cy="2538870"/>
          </a:xfrm>
          <a:prstGeom prst="rect">
            <a:avLst/>
          </a:prstGeom>
          <a:ln w="12700">
            <a:miter lim="400000"/>
          </a:ln>
          <a:effectLst>
            <a:outerShdw blurRad="254000" dist="127000" dir="2700000" rotWithShape="0">
              <a:srgbClr val="000000">
                <a:alpha val="20000"/>
              </a:srgbClr>
            </a:outerShdw>
          </a:effectLst>
        </p:spPr>
      </p:pic>
      <p:pic>
        <p:nvPicPr>
          <p:cNvPr id="467" name="Icon_AAFA_Anaphylaxix_Heart_White.pdf" descr="Icon_AAFA_Anaphylaxix_Heart_White.pdf"/>
          <p:cNvPicPr>
            <a:picLocks noChangeAspect="1"/>
          </p:cNvPicPr>
          <p:nvPr/>
        </p:nvPicPr>
        <p:blipFill>
          <a:blip r:embed="rId4"/>
          <a:stretch>
            <a:fillRect/>
          </a:stretch>
        </p:blipFill>
        <p:spPr>
          <a:xfrm>
            <a:off x="9738783" y="5139694"/>
            <a:ext cx="3132674" cy="3132673"/>
          </a:xfrm>
          <a:prstGeom prst="rect">
            <a:avLst/>
          </a:prstGeom>
          <a:ln w="12700">
            <a:miter lim="400000"/>
          </a:ln>
        </p:spPr>
      </p:pic>
      <p:pic>
        <p:nvPicPr>
          <p:cNvPr id="468" name="Icon_AAFA_Anaphylaxix_Skin_White.pdf" descr="Icon_AAFA_Anaphylaxix_Skin_White.pdf"/>
          <p:cNvPicPr>
            <a:picLocks noChangeAspect="1"/>
          </p:cNvPicPr>
          <p:nvPr/>
        </p:nvPicPr>
        <p:blipFill>
          <a:blip r:embed="rId5"/>
          <a:stretch>
            <a:fillRect/>
          </a:stretch>
        </p:blipFill>
        <p:spPr>
          <a:xfrm>
            <a:off x="19924182" y="6760629"/>
            <a:ext cx="3132674" cy="3132674"/>
          </a:xfrm>
          <a:prstGeom prst="rect">
            <a:avLst/>
          </a:prstGeom>
          <a:ln w="12700">
            <a:miter lim="400000"/>
          </a:ln>
        </p:spPr>
      </p:pic>
      <p:sp>
        <p:nvSpPr>
          <p:cNvPr id="469" name="Circle"/>
          <p:cNvSpPr/>
          <p:nvPr/>
        </p:nvSpPr>
        <p:spPr>
          <a:xfrm>
            <a:off x="16006950" y="4654356"/>
            <a:ext cx="4103347" cy="410334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70" name="Circle"/>
          <p:cNvSpPr/>
          <p:nvPr/>
        </p:nvSpPr>
        <p:spPr>
          <a:xfrm>
            <a:off x="12602053" y="2905560"/>
            <a:ext cx="4103347" cy="410334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471" name="Icon_AAFA_Anaphylaxix_Stomach_White.pdf" descr="Icon_AAFA_Anaphylaxix_Stomach_White.pdf"/>
          <p:cNvPicPr>
            <a:picLocks noChangeAspect="1"/>
          </p:cNvPicPr>
          <p:nvPr/>
        </p:nvPicPr>
        <p:blipFill>
          <a:blip r:embed="rId6"/>
          <a:stretch>
            <a:fillRect/>
          </a:stretch>
        </p:blipFill>
        <p:spPr>
          <a:xfrm>
            <a:off x="16492286" y="5139694"/>
            <a:ext cx="3132675" cy="3132673"/>
          </a:xfrm>
          <a:prstGeom prst="rect">
            <a:avLst/>
          </a:prstGeom>
          <a:ln w="12700">
            <a:miter lim="400000"/>
          </a:ln>
        </p:spPr>
      </p:pic>
      <p:pic>
        <p:nvPicPr>
          <p:cNvPr id="472" name="Icon_AAFA_Anaphylaxix_Breathing_White.pdf" descr="Icon_AAFA_Anaphylaxix_Breathing_White.pdf"/>
          <p:cNvPicPr>
            <a:picLocks noChangeAspect="1"/>
          </p:cNvPicPr>
          <p:nvPr/>
        </p:nvPicPr>
        <p:blipFill>
          <a:blip r:embed="rId7"/>
          <a:stretch>
            <a:fillRect/>
          </a:stretch>
        </p:blipFill>
        <p:spPr>
          <a:xfrm>
            <a:off x="13087390" y="3390896"/>
            <a:ext cx="3132674" cy="3132674"/>
          </a:xfrm>
          <a:prstGeom prst="rect">
            <a:avLst/>
          </a:prstGeom>
          <a:ln w="12700">
            <a:miter lim="400000"/>
          </a:ln>
        </p:spPr>
      </p:pic>
      <p:pic>
        <p:nvPicPr>
          <p:cNvPr id="473" name="Image" descr="Image"/>
          <p:cNvPicPr>
            <a:picLocks noChangeAspect="1"/>
          </p:cNvPicPr>
          <p:nvPr/>
        </p:nvPicPr>
        <p:blipFill>
          <a:blip r:embed="rId8"/>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78" name="Rounded Rectangle"/>
          <p:cNvSpPr/>
          <p:nvPr/>
        </p:nvSpPr>
        <p:spPr>
          <a:xfrm>
            <a:off x="1058332" y="9290907"/>
            <a:ext cx="13033170" cy="3210881"/>
          </a:xfrm>
          <a:prstGeom prst="roundRect">
            <a:avLst>
              <a:gd name="adj" fmla="val 19709"/>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79" name="Can smelling a food cause a reaction?"/>
          <p:cNvSpPr txBox="1"/>
          <p:nvPr/>
        </p:nvSpPr>
        <p:spPr>
          <a:xfrm>
            <a:off x="762000" y="382026"/>
            <a:ext cx="23394517" cy="1398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72000"/>
              </a:lnSpc>
              <a:defRPr sz="7200" b="1" i="1">
                <a:solidFill>
                  <a:srgbClr val="FFFFFF"/>
                </a:solidFill>
              </a:defRPr>
            </a:lvl1pPr>
          </a:lstStyle>
          <a:p>
            <a:r>
              <a:t>Est-ce qu’on peut avoir une réaction juste à l’odeur?</a:t>
            </a:r>
          </a:p>
        </p:txBody>
      </p:sp>
      <p:sp>
        <p:nvSpPr>
          <p:cNvPr id="480" name="Subtitle 2"/>
          <p:cNvSpPr txBox="1"/>
          <p:nvPr/>
        </p:nvSpPr>
        <p:spPr>
          <a:xfrm>
            <a:off x="1016000" y="3048000"/>
            <a:ext cx="11903531" cy="4657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08000"/>
              </a:lnSpc>
              <a:spcBef>
                <a:spcPts val="2000"/>
              </a:spcBef>
              <a:buSzPct val="100000"/>
              <a:buFont typeface="Arial"/>
              <a:buChar char="•"/>
              <a:defRPr sz="4800" b="1">
                <a:solidFill>
                  <a:srgbClr val="636466"/>
                </a:solidFill>
              </a:defRPr>
            </a:pPr>
            <a:r>
              <a:t>Non!</a:t>
            </a:r>
            <a:r>
              <a:rPr b="0"/>
              <a:t> L’odeur d’un aliment ne peut pas à elle seule causer une réaction allergique</a:t>
            </a:r>
          </a:p>
          <a:p>
            <a:pPr marL="381000" indent="-381000">
              <a:lnSpc>
                <a:spcPct val="108000"/>
              </a:lnSpc>
              <a:spcBef>
                <a:spcPts val="2000"/>
              </a:spcBef>
              <a:buSzPct val="100000"/>
              <a:buFont typeface="Arial"/>
              <a:buChar char="•"/>
              <a:defRPr sz="4800">
                <a:solidFill>
                  <a:srgbClr val="636466"/>
                </a:solidFill>
              </a:defRPr>
            </a:pPr>
            <a:r>
              <a:t>L'odeur des aliments ne contient pas de protéines – qui est ce qui provoque une réaction allergique</a:t>
            </a:r>
          </a:p>
        </p:txBody>
      </p:sp>
      <p:pic>
        <p:nvPicPr>
          <p:cNvPr id="481" name="AAFA_Smell.pdf" descr="AAFA_Smell.pdf"/>
          <p:cNvPicPr>
            <a:picLocks noChangeAspect="1"/>
          </p:cNvPicPr>
          <p:nvPr/>
        </p:nvPicPr>
        <p:blipFill>
          <a:blip r:embed="rId3"/>
          <a:stretch>
            <a:fillRect/>
          </a:stretch>
        </p:blipFill>
        <p:spPr>
          <a:xfrm>
            <a:off x="16075772" y="2807086"/>
            <a:ext cx="6082022" cy="9374770"/>
          </a:xfrm>
          <a:prstGeom prst="rect">
            <a:avLst/>
          </a:prstGeom>
          <a:ln w="12700">
            <a:miter lim="400000"/>
          </a:ln>
        </p:spPr>
      </p:pic>
      <p:pic>
        <p:nvPicPr>
          <p:cNvPr id="482" name="Icon_Hazard.pdf" descr="Icon_Hazard.pdf"/>
          <p:cNvPicPr>
            <a:picLocks noChangeAspect="1"/>
          </p:cNvPicPr>
          <p:nvPr/>
        </p:nvPicPr>
        <p:blipFill>
          <a:blip r:embed="rId4"/>
          <a:stretch>
            <a:fillRect/>
          </a:stretch>
        </p:blipFill>
        <p:spPr>
          <a:xfrm>
            <a:off x="1539903" y="8023620"/>
            <a:ext cx="2489467" cy="2224886"/>
          </a:xfrm>
          <a:prstGeom prst="rect">
            <a:avLst/>
          </a:prstGeom>
          <a:ln w="12700">
            <a:miter lim="400000"/>
          </a:ln>
          <a:effectLst>
            <a:outerShdw blurRad="254000" dist="127000" dir="2700000" rotWithShape="0">
              <a:srgbClr val="000000">
                <a:alpha val="20000"/>
              </a:srgbClr>
            </a:outerShdw>
          </a:effectLst>
        </p:spPr>
      </p:pic>
      <p:sp>
        <p:nvSpPr>
          <p:cNvPr id="483" name="Subtitle 2"/>
          <p:cNvSpPr txBox="1"/>
          <p:nvPr/>
        </p:nvSpPr>
        <p:spPr>
          <a:xfrm>
            <a:off x="1463414" y="9630594"/>
            <a:ext cx="12545762" cy="2669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lvl="2">
              <a:lnSpc>
                <a:spcPct val="120000"/>
              </a:lnSpc>
              <a:spcBef>
                <a:spcPts val="2000"/>
              </a:spcBef>
              <a:defRPr sz="4800">
                <a:solidFill>
                  <a:srgbClr val="FFFFFF"/>
                </a:solidFill>
              </a:defRPr>
            </a:pPr>
            <a:r>
              <a:t>                 Si quelqu'un sent l'aliment auquel il est allergique, comme le beurre d’arachide, ça peut le rendre </a:t>
            </a:r>
            <a:r>
              <a:rPr b="1"/>
              <a:t>anxieux ou</a:t>
            </a:r>
            <a:r>
              <a:t> </a:t>
            </a:r>
            <a:r>
              <a:rPr b="1"/>
              <a:t>mal à l’aise</a:t>
            </a:r>
            <a:r>
              <a:t>.</a:t>
            </a:r>
          </a:p>
        </p:txBody>
      </p:sp>
      <p:pic>
        <p:nvPicPr>
          <p:cNvPr id="484"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89" name="Watch the video"/>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Regardons la vidéo</a:t>
            </a:r>
          </a:p>
        </p:txBody>
      </p:sp>
      <p:sp>
        <p:nvSpPr>
          <p:cNvPr id="490" name="Circle"/>
          <p:cNvSpPr/>
          <p:nvPr/>
        </p:nvSpPr>
        <p:spPr>
          <a:xfrm>
            <a:off x="1303792" y="9096581"/>
            <a:ext cx="1787645" cy="178764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1" name="Circle"/>
          <p:cNvSpPr/>
          <p:nvPr/>
        </p:nvSpPr>
        <p:spPr>
          <a:xfrm>
            <a:off x="2757975" y="7734389"/>
            <a:ext cx="1404785" cy="1404785"/>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2" name="Circle"/>
          <p:cNvSpPr/>
          <p:nvPr/>
        </p:nvSpPr>
        <p:spPr>
          <a:xfrm>
            <a:off x="20221241" y="73984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3" name="Circle"/>
          <p:cNvSpPr/>
          <p:nvPr/>
        </p:nvSpPr>
        <p:spPr>
          <a:xfrm>
            <a:off x="20081760" y="47581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4" name="Circle"/>
          <p:cNvSpPr/>
          <p:nvPr/>
        </p:nvSpPr>
        <p:spPr>
          <a:xfrm>
            <a:off x="3425606" y="9577502"/>
            <a:ext cx="825801" cy="82580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5" name="Circle"/>
          <p:cNvSpPr/>
          <p:nvPr/>
        </p:nvSpPr>
        <p:spPr>
          <a:xfrm>
            <a:off x="21908988" y="71264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6" name="Circle"/>
          <p:cNvSpPr/>
          <p:nvPr/>
        </p:nvSpPr>
        <p:spPr>
          <a:xfrm>
            <a:off x="21848246" y="8387949"/>
            <a:ext cx="674875" cy="67487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7" name="Subtitle 2">
            <a:hlinkClick r:id="rId3"/>
          </p:cNvPr>
          <p:cNvSpPr txBox="1"/>
          <p:nvPr/>
        </p:nvSpPr>
        <p:spPr>
          <a:xfrm>
            <a:off x="8368417" y="11853332"/>
            <a:ext cx="8675998" cy="929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b="1">
                <a:solidFill>
                  <a:srgbClr val="9C4D94"/>
                </a:solidFill>
              </a:defRPr>
            </a:lvl1pPr>
          </a:lstStyle>
          <a:p>
            <a:r>
              <a:t>allergiesalimentairescanada.ca/video2</a:t>
            </a:r>
          </a:p>
        </p:txBody>
      </p:sp>
      <p:grpSp>
        <p:nvGrpSpPr>
          <p:cNvPr id="502" name="Group">
            <a:hlinkClick r:id="rId3"/>
          </p:cNvPr>
          <p:cNvGrpSpPr/>
          <p:nvPr/>
        </p:nvGrpSpPr>
        <p:grpSpPr>
          <a:xfrm>
            <a:off x="4947005" y="2978710"/>
            <a:ext cx="14473327" cy="8846694"/>
            <a:chOff x="-1" y="0"/>
            <a:chExt cx="14473325" cy="8846693"/>
          </a:xfrm>
        </p:grpSpPr>
        <p:sp>
          <p:nvSpPr>
            <p:cNvPr id="498" name="Rectangle"/>
            <p:cNvSpPr/>
            <p:nvPr/>
          </p:nvSpPr>
          <p:spPr>
            <a:xfrm rot="180000">
              <a:off x="202884" y="362554"/>
              <a:ext cx="14067553" cy="812158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499" name="Rectangle"/>
            <p:cNvSpPr/>
            <p:nvPr/>
          </p:nvSpPr>
          <p:spPr>
            <a:xfrm rot="21420000">
              <a:off x="202885"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500" name="Screenshot 2023-07-27 at 4.28.02 PM.png" descr="Screenshot 2023-07-27 at 4.28.02 PM.png"/>
            <p:cNvPicPr>
              <a:picLocks noChangeAspect="1"/>
            </p:cNvPicPr>
            <p:nvPr/>
          </p:nvPicPr>
          <p:blipFill>
            <a:blip r:embed="rId4"/>
            <a:srcRect l="96"/>
            <a:stretch>
              <a:fillRect/>
            </a:stretch>
          </p:blipFill>
          <p:spPr>
            <a:xfrm rot="21300000">
              <a:off x="1041328" y="914731"/>
              <a:ext cx="12406931" cy="6974302"/>
            </a:xfrm>
            <a:prstGeom prst="rect">
              <a:avLst/>
            </a:prstGeom>
            <a:ln w="12700" cap="flat">
              <a:noFill/>
              <a:miter lim="400000"/>
            </a:ln>
            <a:effectLst/>
          </p:spPr>
        </p:pic>
        <p:pic>
          <p:nvPicPr>
            <p:cNvPr id="501" name="Icon_Play_Black.pdf" descr="Icon_Play_Black.pdf"/>
            <p:cNvPicPr>
              <a:picLocks noChangeAspect="1"/>
            </p:cNvPicPr>
            <p:nvPr/>
          </p:nvPicPr>
          <p:blipFill>
            <a:blip r:embed="rId5">
              <a:alphaModFix amt="30000"/>
            </a:blip>
            <a:stretch>
              <a:fillRect/>
            </a:stretch>
          </p:blipFill>
          <p:spPr>
            <a:xfrm rot="21540000">
              <a:off x="4585157" y="1819902"/>
              <a:ext cx="5239961" cy="5239960"/>
            </a:xfrm>
            <a:prstGeom prst="rect">
              <a:avLst/>
            </a:prstGeom>
            <a:ln w="12700" cap="flat">
              <a:noFill/>
              <a:miter lim="400000"/>
            </a:ln>
            <a:effectLst/>
          </p:spPr>
        </p:pic>
      </p:grpSp>
      <p:pic>
        <p:nvPicPr>
          <p:cNvPr id="503"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ircle"/>
          <p:cNvSpPr/>
          <p:nvPr/>
        </p:nvSpPr>
        <p:spPr>
          <a:xfrm>
            <a:off x="5829665" y="2922334"/>
            <a:ext cx="4128527" cy="412852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08" name="FAC-Symptoms5.jpg" descr="FAC-Symptoms5.jpg"/>
          <p:cNvPicPr>
            <a:picLocks noChangeAspect="1"/>
          </p:cNvPicPr>
          <p:nvPr/>
        </p:nvPicPr>
        <p:blipFill>
          <a:blip r:embed="rId3"/>
          <a:srcRect l="7766" t="5321" r="5321" b="7767"/>
          <a:stretch>
            <a:fillRect/>
          </a:stretch>
        </p:blipFill>
        <p:spPr>
          <a:xfrm>
            <a:off x="6063571" y="312040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09" name="Circle"/>
          <p:cNvSpPr/>
          <p:nvPr/>
        </p:nvSpPr>
        <p:spPr>
          <a:xfrm>
            <a:off x="9255783" y="2924430"/>
            <a:ext cx="4128527" cy="412852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0" name="FAC-Symptoms1.jpg" descr="FAC-Symptoms1.jpg"/>
          <p:cNvPicPr>
            <a:picLocks noChangeAspect="1"/>
          </p:cNvPicPr>
          <p:nvPr/>
        </p:nvPicPr>
        <p:blipFill>
          <a:blip r:embed="rId4"/>
          <a:srcRect l="4980" t="4981" r="4981" b="4981"/>
          <a:stretch>
            <a:fillRect/>
          </a:stretch>
        </p:blipFill>
        <p:spPr>
          <a:xfrm>
            <a:off x="9588012" y="324648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1" name="Rounded Rectangle"/>
          <p:cNvSpPr/>
          <p:nvPr/>
        </p:nvSpPr>
        <p:spPr>
          <a:xfrm>
            <a:off x="4947632" y="3284701"/>
            <a:ext cx="2841437" cy="737108"/>
          </a:xfrm>
          <a:prstGeom prst="roundRect">
            <a:avLst>
              <a:gd name="adj" fmla="val 2777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12" name="Breathing"/>
          <p:cNvSpPr txBox="1"/>
          <p:nvPr/>
        </p:nvSpPr>
        <p:spPr>
          <a:xfrm>
            <a:off x="5052388" y="3295576"/>
            <a:ext cx="2734022" cy="66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Respiration</a:t>
            </a:r>
          </a:p>
        </p:txBody>
      </p:sp>
      <p:sp>
        <p:nvSpPr>
          <p:cNvPr id="513" name="Circle"/>
          <p:cNvSpPr/>
          <p:nvPr/>
        </p:nvSpPr>
        <p:spPr>
          <a:xfrm>
            <a:off x="19091484" y="2924908"/>
            <a:ext cx="4128527" cy="412852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4" name="FAC-Symptoms2.jpg" descr="FAC-Symptoms2.jpg"/>
          <p:cNvPicPr>
            <a:picLocks noChangeAspect="1"/>
          </p:cNvPicPr>
          <p:nvPr/>
        </p:nvPicPr>
        <p:blipFill>
          <a:blip r:embed="rId5"/>
          <a:srcRect l="5974" t="5975" r="5976" b="5976"/>
          <a:stretch>
            <a:fillRect/>
          </a:stretch>
        </p:blipFill>
        <p:spPr>
          <a:xfrm>
            <a:off x="19410954" y="3108769"/>
            <a:ext cx="3609644"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5" name="Rounded Rectangle"/>
          <p:cNvSpPr/>
          <p:nvPr/>
        </p:nvSpPr>
        <p:spPr>
          <a:xfrm>
            <a:off x="19064808" y="3284701"/>
            <a:ext cx="1661698" cy="685802"/>
          </a:xfrm>
          <a:prstGeom prst="roundRect">
            <a:avLst>
              <a:gd name="adj" fmla="val 2777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16" name="Heart"/>
          <p:cNvSpPr txBox="1"/>
          <p:nvPr/>
        </p:nvSpPr>
        <p:spPr>
          <a:xfrm>
            <a:off x="19059822" y="3306038"/>
            <a:ext cx="1629485" cy="66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Cœur</a:t>
            </a:r>
          </a:p>
        </p:txBody>
      </p:sp>
      <p:sp>
        <p:nvSpPr>
          <p:cNvPr id="517" name="Circle"/>
          <p:cNvSpPr/>
          <p:nvPr/>
        </p:nvSpPr>
        <p:spPr>
          <a:xfrm>
            <a:off x="14225556" y="2926351"/>
            <a:ext cx="4128527" cy="412852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8" name="FAC-Symptoms3.jpg" descr="FAC-Symptoms3.jpg"/>
          <p:cNvPicPr>
            <a:picLocks noChangeAspect="1"/>
          </p:cNvPicPr>
          <p:nvPr/>
        </p:nvPicPr>
        <p:blipFill>
          <a:blip r:embed="rId6"/>
          <a:srcRect l="5704" t="5393" r="5705" b="6017"/>
          <a:stretch>
            <a:fillRect/>
          </a:stretch>
        </p:blipFill>
        <p:spPr>
          <a:xfrm>
            <a:off x="14473416" y="3155144"/>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9" name="Rounded Rectangle"/>
          <p:cNvSpPr/>
          <p:nvPr/>
        </p:nvSpPr>
        <p:spPr>
          <a:xfrm>
            <a:off x="14008907" y="3284701"/>
            <a:ext cx="2346123" cy="685802"/>
          </a:xfrm>
          <a:prstGeom prst="roundRect">
            <a:avLst>
              <a:gd name="adj" fmla="val 2777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0" name="Stomach"/>
          <p:cNvSpPr txBox="1"/>
          <p:nvPr/>
        </p:nvSpPr>
        <p:spPr>
          <a:xfrm>
            <a:off x="14106267" y="3306038"/>
            <a:ext cx="2151845" cy="664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Estomac</a:t>
            </a:r>
          </a:p>
        </p:txBody>
      </p:sp>
      <p:sp>
        <p:nvSpPr>
          <p:cNvPr id="521" name="Circle"/>
          <p:cNvSpPr/>
          <p:nvPr/>
        </p:nvSpPr>
        <p:spPr>
          <a:xfrm>
            <a:off x="806525" y="2921403"/>
            <a:ext cx="4128526" cy="4128526"/>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22" name="FAC-Symptoms4.jpg" descr="FAC-Symptoms4.jpg"/>
          <p:cNvPicPr>
            <a:picLocks noChangeAspect="1"/>
          </p:cNvPicPr>
          <p:nvPr/>
        </p:nvPicPr>
        <p:blipFill>
          <a:blip r:embed="rId7"/>
          <a:srcRect l="6057" t="5488" r="12902" b="13471"/>
          <a:stretch>
            <a:fillRect/>
          </a:stretch>
        </p:blipFill>
        <p:spPr>
          <a:xfrm>
            <a:off x="1005669" y="308620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23" name="Rounded Rectangle"/>
          <p:cNvSpPr/>
          <p:nvPr/>
        </p:nvSpPr>
        <p:spPr>
          <a:xfrm>
            <a:off x="3690565" y="5588727"/>
            <a:ext cx="1538784" cy="685802"/>
          </a:xfrm>
          <a:prstGeom prst="roundRect">
            <a:avLst>
              <a:gd name="adj" fmla="val 2777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4" name="Skin"/>
          <p:cNvSpPr txBox="1"/>
          <p:nvPr/>
        </p:nvSpPr>
        <p:spPr>
          <a:xfrm>
            <a:off x="3696695" y="5610064"/>
            <a:ext cx="1526524" cy="664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400" b="1">
                <a:solidFill>
                  <a:srgbClr val="FFFFFF"/>
                </a:solidFill>
              </a:defRPr>
            </a:lvl1pPr>
          </a:lstStyle>
          <a:p>
            <a:r>
              <a:t>Peau</a:t>
            </a:r>
          </a:p>
        </p:txBody>
      </p:sp>
      <p:sp>
        <p:nvSpPr>
          <p:cNvPr id="525"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26" name="TextBox 21"/>
          <p:cNvSpPr txBox="1"/>
          <p:nvPr/>
        </p:nvSpPr>
        <p:spPr>
          <a:xfrm rot="16200000">
            <a:off x="20150000" y="6813267"/>
            <a:ext cx="7852394" cy="466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r">
              <a:defRPr sz="2000">
                <a:solidFill>
                  <a:srgbClr val="636466"/>
                </a:solidFill>
              </a:defRPr>
            </a:pPr>
            <a:r>
              <a:t>Images reproduites avec l’autorisation du  </a:t>
            </a:r>
            <a:r>
              <a:rPr b="1" u="sng">
                <a:hlinkClick r:id="rId8"/>
              </a:rPr>
              <a:t>Kids’ CAP</a:t>
            </a:r>
          </a:p>
        </p:txBody>
      </p:sp>
      <p:sp>
        <p:nvSpPr>
          <p:cNvPr id="527" name="Signs and symptoms"/>
          <p:cNvSpPr txBox="1"/>
          <p:nvPr/>
        </p:nvSpPr>
        <p:spPr>
          <a:xfrm>
            <a:off x="762000" y="378786"/>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90000"/>
              </a:lnSpc>
              <a:defRPr sz="9000" b="1" i="1">
                <a:solidFill>
                  <a:srgbClr val="FFFFFF"/>
                </a:solidFill>
              </a:defRPr>
            </a:pPr>
            <a:r>
              <a:t>Signes et symptômes</a:t>
            </a:r>
          </a:p>
        </p:txBody>
      </p:sp>
      <p:sp>
        <p:nvSpPr>
          <p:cNvPr id="528" name="Rounded Rectangle"/>
          <p:cNvSpPr/>
          <p:nvPr/>
        </p:nvSpPr>
        <p:spPr>
          <a:xfrm>
            <a:off x="2034314" y="10639993"/>
            <a:ext cx="21632295" cy="1756732"/>
          </a:xfrm>
          <a:prstGeom prst="roundRect">
            <a:avLst>
              <a:gd name="adj" fmla="val 25564"/>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9" name="Subtitle 2"/>
          <p:cNvSpPr txBox="1"/>
          <p:nvPr/>
        </p:nvSpPr>
        <p:spPr>
          <a:xfrm>
            <a:off x="3431409" y="10899719"/>
            <a:ext cx="20157092" cy="1358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nSpc>
                <a:spcPct val="110000"/>
              </a:lnSpc>
              <a:defRPr sz="3700" b="1">
                <a:solidFill>
                  <a:srgbClr val="F2F3F2"/>
                </a:solidFill>
              </a:defRPr>
            </a:pPr>
            <a:r>
              <a:t>Le savais-tu?</a:t>
            </a:r>
            <a:r>
              <a:rPr b="0"/>
              <a:t> Les réactions anaphylactiques ne s’accompagnent pas toujours d’urticaire. Parfois, les seuls symptômes qui apparaissent sont ceux qui touchent la respiration ou le cœur.</a:t>
            </a:r>
          </a:p>
        </p:txBody>
      </p:sp>
      <p:sp>
        <p:nvSpPr>
          <p:cNvPr id="530" name="Circle"/>
          <p:cNvSpPr/>
          <p:nvPr/>
        </p:nvSpPr>
        <p:spPr>
          <a:xfrm>
            <a:off x="782339" y="10195976"/>
            <a:ext cx="2496256" cy="2496255"/>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31" name="?"/>
          <p:cNvSpPr txBox="1"/>
          <p:nvPr/>
        </p:nvSpPr>
        <p:spPr>
          <a:xfrm>
            <a:off x="1486349" y="10090294"/>
            <a:ext cx="1404738" cy="3053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sp>
        <p:nvSpPr>
          <p:cNvPr id="532" name="hives, swelling, itching, warmth, redness"/>
          <p:cNvSpPr txBox="1"/>
          <p:nvPr/>
        </p:nvSpPr>
        <p:spPr>
          <a:xfrm>
            <a:off x="762000" y="7360832"/>
            <a:ext cx="4730591" cy="15483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nSpc>
                <a:spcPct val="120000"/>
              </a:lnSpc>
              <a:spcBef>
                <a:spcPts val="1200"/>
              </a:spcBef>
              <a:defRPr sz="2800">
                <a:solidFill>
                  <a:srgbClr val="636466"/>
                </a:solidFill>
              </a:defRPr>
            </a:pPr>
            <a:r>
              <a:t>urticaire, enflure, démangeaisons, </a:t>
            </a:r>
            <a:br/>
            <a:r>
              <a:t>chaleur, rougeur</a:t>
            </a:r>
          </a:p>
        </p:txBody>
      </p:sp>
      <p:sp>
        <p:nvSpPr>
          <p:cNvPr id="533" name="coughing, wheezing, shortness of breath,  chest pain or tightness, throat tightness,  hoarse voice, nasal congestion or hay fever-like symptoms (runny, itchy nose and watery eyes, sneezing), trouble swallowing, choking feeling"/>
          <p:cNvSpPr txBox="1"/>
          <p:nvPr/>
        </p:nvSpPr>
        <p:spPr>
          <a:xfrm>
            <a:off x="5349740" y="7363304"/>
            <a:ext cx="8406632" cy="2964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10000"/>
              </a:lnSpc>
              <a:defRPr sz="2800">
                <a:solidFill>
                  <a:srgbClr val="636466"/>
                </a:solidFill>
              </a:defRPr>
            </a:lvl1pPr>
          </a:lstStyle>
          <a:p>
            <a:r>
              <a:t>toux, respiration sifflante (silement), essoufflement, douleur ou serrement à la poitrine, serrement de la gorge, voix rauque, congestion nasale ou symptômes de type « rhume des foins » (nez qui coule ou qui pique, larmoiement, éternuements), difficulté à avaler, sensation d'étouffement</a:t>
            </a:r>
          </a:p>
        </p:txBody>
      </p:sp>
      <p:sp>
        <p:nvSpPr>
          <p:cNvPr id="534" name="nausea, pain or cramps,…"/>
          <p:cNvSpPr txBox="1"/>
          <p:nvPr/>
        </p:nvSpPr>
        <p:spPr>
          <a:xfrm>
            <a:off x="14253064" y="7369654"/>
            <a:ext cx="4336325" cy="1548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20000"/>
              </a:lnSpc>
              <a:defRPr sz="2800">
                <a:solidFill>
                  <a:srgbClr val="636466"/>
                </a:solidFill>
              </a:defRPr>
            </a:lvl1pPr>
          </a:lstStyle>
          <a:p>
            <a:r>
              <a:t>nausées, douleurs ou crampes, vomissements, diarrhée</a:t>
            </a:r>
          </a:p>
        </p:txBody>
      </p:sp>
      <p:sp>
        <p:nvSpPr>
          <p:cNvPr id="535" name="paler than normal skin colour/blue colour,  weak pulse, passing  out, dizziness or lightheadedness"/>
          <p:cNvSpPr txBox="1"/>
          <p:nvPr/>
        </p:nvSpPr>
        <p:spPr>
          <a:xfrm>
            <a:off x="19342651" y="7361311"/>
            <a:ext cx="3946037" cy="2895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defRPr sz="2700">
                <a:solidFill>
                  <a:srgbClr val="636466"/>
                </a:solidFill>
              </a:defRPr>
            </a:lvl1pPr>
          </a:lstStyle>
          <a:p>
            <a:r>
              <a:t>peau plus pâle que la normale ou bleutée, faible pouls, perte de connaissance, vertiges ou étourdissements</a:t>
            </a:r>
          </a:p>
        </p:txBody>
      </p:sp>
      <p:pic>
        <p:nvPicPr>
          <p:cNvPr id="536" name="Image" descr="Image"/>
          <p:cNvPicPr>
            <a:picLocks noChangeAspect="1"/>
          </p:cNvPicPr>
          <p:nvPr/>
        </p:nvPicPr>
        <p:blipFill>
          <a:blip r:embed="rId9"/>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Circle"/>
          <p:cNvSpPr/>
          <p:nvPr/>
        </p:nvSpPr>
        <p:spPr>
          <a:xfrm>
            <a:off x="18852243" y="7243088"/>
            <a:ext cx="2612343" cy="261234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41" name="Circle"/>
          <p:cNvSpPr/>
          <p:nvPr/>
        </p:nvSpPr>
        <p:spPr>
          <a:xfrm>
            <a:off x="18264725" y="4179987"/>
            <a:ext cx="3787379" cy="378737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42"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43" name="Treating anaphylaxis"/>
          <p:cNvSpPr txBox="1"/>
          <p:nvPr/>
        </p:nvSpPr>
        <p:spPr>
          <a:xfrm>
            <a:off x="762000" y="376749"/>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Traitement de l’anaphylaxie</a:t>
            </a:r>
          </a:p>
        </p:txBody>
      </p:sp>
      <p:sp>
        <p:nvSpPr>
          <p:cNvPr id="544" name="Subtitle 2"/>
          <p:cNvSpPr txBox="1"/>
          <p:nvPr/>
        </p:nvSpPr>
        <p:spPr>
          <a:xfrm>
            <a:off x="1016001" y="3048000"/>
            <a:ext cx="11124213" cy="5576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10000"/>
              </a:lnSpc>
              <a:spcBef>
                <a:spcPts val="1200"/>
              </a:spcBef>
              <a:buSzPct val="100000"/>
              <a:buFont typeface="Arial"/>
              <a:buChar char="•"/>
              <a:defRPr sz="4000" b="1">
                <a:solidFill>
                  <a:srgbClr val="636466"/>
                </a:solidFill>
              </a:defRPr>
            </a:pPr>
            <a:r>
              <a:t>L’épinéphrine</a:t>
            </a:r>
            <a:r>
              <a:rPr b="0"/>
              <a:t> est le meilleur médicament pour traiter l’anaphylaxie – et doit être </a:t>
            </a:r>
            <a:br>
              <a:rPr b="0"/>
            </a:br>
            <a:r>
              <a:rPr b="0"/>
              <a:t>utilisée sans tarder – n’attends pas!</a:t>
            </a:r>
          </a:p>
          <a:p>
            <a:pPr marL="381000" indent="-381000">
              <a:lnSpc>
                <a:spcPct val="110000"/>
              </a:lnSpc>
              <a:spcBef>
                <a:spcPts val="1200"/>
              </a:spcBef>
              <a:buSzPct val="100000"/>
              <a:buFont typeface="Arial"/>
              <a:buChar char="•"/>
              <a:defRPr sz="4000">
                <a:solidFill>
                  <a:srgbClr val="636466"/>
                </a:solidFill>
              </a:defRPr>
            </a:pPr>
            <a:r>
              <a:t>Elle atténue les symptômes </a:t>
            </a:r>
            <a:br/>
            <a:r>
              <a:t>d’une réaction allergique</a:t>
            </a:r>
          </a:p>
          <a:p>
            <a:pPr marL="381000" indent="-381000">
              <a:lnSpc>
                <a:spcPct val="110000"/>
              </a:lnSpc>
              <a:spcBef>
                <a:spcPts val="1200"/>
              </a:spcBef>
              <a:buSzPct val="100000"/>
              <a:buFont typeface="Arial"/>
              <a:buChar char="•"/>
              <a:defRPr sz="4000" b="1">
                <a:solidFill>
                  <a:srgbClr val="636466"/>
                </a:solidFill>
              </a:defRPr>
            </a:pPr>
            <a:r>
              <a:t>Il ne faut pas </a:t>
            </a:r>
            <a:r>
              <a:rPr b="0"/>
              <a:t>utiliser des antihistaminiques comme Benadryl</a:t>
            </a:r>
            <a:r>
              <a:rPr b="0" baseline="30832"/>
              <a:t>®</a:t>
            </a:r>
            <a:r>
              <a:rPr b="0"/>
              <a:t> à la place de l’épinéphrine</a:t>
            </a:r>
          </a:p>
        </p:txBody>
      </p:sp>
      <p:pic>
        <p:nvPicPr>
          <p:cNvPr id="545" name="FAC-Benadryl.pdf" descr="FAC-Benadryl.pdf"/>
          <p:cNvPicPr>
            <a:picLocks noChangeAspect="1"/>
          </p:cNvPicPr>
          <p:nvPr/>
        </p:nvPicPr>
        <p:blipFill>
          <a:blip r:embed="rId3"/>
          <a:srcRect l="18002" t="10304" r="10640" b="18339"/>
          <a:stretch>
            <a:fillRect/>
          </a:stretch>
        </p:blipFill>
        <p:spPr>
          <a:xfrm>
            <a:off x="6006466" y="919334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77800">
            <a:solidFill>
              <a:srgbClr val="D82431"/>
            </a:solidFill>
          </a:ln>
          <a:effectLst>
            <a:outerShdw blurRad="254000" dist="127000" dir="2700000" rotWithShape="0">
              <a:srgbClr val="000000">
                <a:alpha val="20000"/>
              </a:srgbClr>
            </a:outerShdw>
          </a:effectLst>
        </p:spPr>
      </p:pic>
      <p:pic>
        <p:nvPicPr>
          <p:cNvPr id="546" name="Icon_X.pdf" descr="Icon_X.pdf"/>
          <p:cNvPicPr>
            <a:picLocks noChangeAspect="1"/>
          </p:cNvPicPr>
          <p:nvPr/>
        </p:nvPicPr>
        <p:blipFill>
          <a:blip r:embed="rId4"/>
          <a:stretch>
            <a:fillRect/>
          </a:stretch>
        </p:blipFill>
        <p:spPr>
          <a:xfrm>
            <a:off x="5909733" y="8761876"/>
            <a:ext cx="1509588" cy="1509588"/>
          </a:xfrm>
          <a:prstGeom prst="rect">
            <a:avLst/>
          </a:prstGeom>
          <a:ln w="12700">
            <a:miter lim="400000"/>
          </a:ln>
          <a:effectLst>
            <a:outerShdw blurRad="254000" dist="127000" dir="2700000" rotWithShape="0">
              <a:srgbClr val="000000">
                <a:alpha val="20000"/>
              </a:srgbClr>
            </a:outerShdw>
          </a:effectLst>
        </p:spPr>
      </p:pic>
      <p:pic>
        <p:nvPicPr>
          <p:cNvPr id="547" name="Device.pdf" descr="Device.pdf"/>
          <p:cNvPicPr>
            <a:picLocks noChangeAspect="1"/>
          </p:cNvPicPr>
          <p:nvPr/>
        </p:nvPicPr>
        <p:blipFill>
          <a:blip r:embed="rId5"/>
          <a:srcRect l="23397" t="22456" r="24499" b="37282"/>
          <a:stretch>
            <a:fillRect/>
          </a:stretch>
        </p:blipFill>
        <p:spPr>
          <a:xfrm>
            <a:off x="1624689" y="9197316"/>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77800">
            <a:solidFill>
              <a:srgbClr val="009849"/>
            </a:solidFill>
          </a:ln>
          <a:effectLst>
            <a:outerShdw blurRad="254000" dist="127000" dir="2700000" rotWithShape="0">
              <a:srgbClr val="000000">
                <a:alpha val="20000"/>
              </a:srgbClr>
            </a:outerShdw>
          </a:effectLst>
        </p:spPr>
      </p:pic>
      <p:pic>
        <p:nvPicPr>
          <p:cNvPr id="548" name="Icon_Check.pdf" descr="Icon_Check.pdf"/>
          <p:cNvPicPr>
            <a:picLocks noChangeAspect="1"/>
          </p:cNvPicPr>
          <p:nvPr/>
        </p:nvPicPr>
        <p:blipFill>
          <a:blip r:embed="rId6"/>
          <a:stretch>
            <a:fillRect/>
          </a:stretch>
        </p:blipFill>
        <p:spPr>
          <a:xfrm>
            <a:off x="1527955" y="8765850"/>
            <a:ext cx="1509588" cy="1509589"/>
          </a:xfrm>
          <a:prstGeom prst="rect">
            <a:avLst/>
          </a:prstGeom>
          <a:ln w="12700">
            <a:miter lim="400000"/>
          </a:ln>
          <a:effectLst>
            <a:outerShdw blurRad="254000" dist="127000" dir="2700000" rotWithShape="0">
              <a:srgbClr val="000000">
                <a:alpha val="20000"/>
              </a:srgbClr>
            </a:outerShdw>
          </a:effectLst>
        </p:spPr>
      </p:pic>
      <p:sp>
        <p:nvSpPr>
          <p:cNvPr id="549" name="Circle"/>
          <p:cNvSpPr/>
          <p:nvPr/>
        </p:nvSpPr>
        <p:spPr>
          <a:xfrm>
            <a:off x="13241867" y="4378764"/>
            <a:ext cx="7065120" cy="700043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50" name="Epinephrine  is the medicine  form of the hormone adrenaline made  by your body."/>
          <p:cNvSpPr txBox="1"/>
          <p:nvPr/>
        </p:nvSpPr>
        <p:spPr>
          <a:xfrm>
            <a:off x="13671188" y="5324128"/>
            <a:ext cx="6346098" cy="5576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lnSpc>
                <a:spcPct val="108000"/>
              </a:lnSpc>
              <a:defRPr sz="4800" b="1">
                <a:solidFill>
                  <a:srgbClr val="FFFFFF"/>
                </a:solidFill>
              </a:defRPr>
            </a:pPr>
            <a:r>
              <a:t>L’épinéphrine</a:t>
            </a:r>
            <a:r>
              <a:rPr b="0"/>
              <a:t> </a:t>
            </a:r>
            <a:br>
              <a:rPr b="0"/>
            </a:br>
            <a:r>
              <a:rPr b="0"/>
              <a:t>est la forme médicinale de l’hormone que ton corps fabrique </a:t>
            </a:r>
            <a:br>
              <a:rPr b="0"/>
            </a:br>
            <a:r>
              <a:rPr b="0"/>
              <a:t>qui s’appelle </a:t>
            </a:r>
            <a:br>
              <a:rPr b="0"/>
            </a:br>
            <a:r>
              <a:t>adrénaline</a:t>
            </a:r>
            <a:r>
              <a:rPr b="0"/>
              <a:t>.</a:t>
            </a:r>
          </a:p>
        </p:txBody>
      </p:sp>
      <p:pic>
        <p:nvPicPr>
          <p:cNvPr id="551" name="Image" descr="Image"/>
          <p:cNvPicPr>
            <a:picLocks noChangeAspect="1"/>
          </p:cNvPicPr>
          <p:nvPr/>
        </p:nvPicPr>
        <p:blipFill>
          <a:blip r:embed="rId7"/>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556" name="160A2AA4-7368-40DF-A391-DB1BFEFCA7BA" descr="160A2AA4-7368-40DF-A391-DB1BFEFCA7BA"/>
          <p:cNvPicPr>
            <a:picLocks noChangeAspect="1"/>
          </p:cNvPicPr>
          <p:nvPr/>
        </p:nvPicPr>
        <p:blipFill>
          <a:blip r:embed="rId3"/>
          <a:stretch>
            <a:fillRect/>
          </a:stretch>
        </p:blipFill>
        <p:spPr>
          <a:xfrm>
            <a:off x="12192000" y="2894138"/>
            <a:ext cx="11244698" cy="9413476"/>
          </a:xfrm>
          <a:prstGeom prst="rect">
            <a:avLst/>
          </a:prstGeom>
          <a:ln w="12700">
            <a:miter lim="400000"/>
          </a:ln>
          <a:effectLst>
            <a:outerShdw blurRad="254000" dist="127000" dir="2700000" rotWithShape="0">
              <a:srgbClr val="000000">
                <a:alpha val="20000"/>
              </a:srgbClr>
            </a:outerShdw>
          </a:effectLst>
        </p:spPr>
      </p:pic>
      <p:sp>
        <p:nvSpPr>
          <p:cNvPr id="557" name="Device that contains epinephrine…"/>
          <p:cNvSpPr txBox="1"/>
          <p:nvPr/>
        </p:nvSpPr>
        <p:spPr>
          <a:xfrm>
            <a:off x="1016001" y="3048000"/>
            <a:ext cx="12066073" cy="4522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000"/>
              </a:spcBef>
              <a:buSzPct val="100000"/>
              <a:buFont typeface="Arial"/>
              <a:buChar char="•"/>
              <a:defRPr sz="4800">
                <a:solidFill>
                  <a:srgbClr val="636466"/>
                </a:solidFill>
              </a:defRPr>
            </a:pPr>
            <a:r>
              <a:t>Dispositif contenant de l’</a:t>
            </a:r>
            <a:r>
              <a:rPr b="1"/>
              <a:t>épinéphrine</a:t>
            </a:r>
            <a:r>
              <a:t> </a:t>
            </a:r>
          </a:p>
          <a:p>
            <a:pPr marL="381000" indent="-381000">
              <a:lnSpc>
                <a:spcPct val="120000"/>
              </a:lnSpc>
              <a:spcBef>
                <a:spcPts val="1000"/>
              </a:spcBef>
              <a:buSzPct val="100000"/>
              <a:buFont typeface="Arial"/>
              <a:buChar char="•"/>
              <a:defRPr sz="4800" b="1">
                <a:solidFill>
                  <a:srgbClr val="636466"/>
                </a:solidFill>
              </a:defRPr>
            </a:pPr>
            <a:r>
              <a:t>N’importe qui</a:t>
            </a:r>
            <a:r>
              <a:rPr b="0"/>
              <a:t> peut s’en servir</a:t>
            </a:r>
          </a:p>
          <a:p>
            <a:pPr marL="381000" indent="-381000">
              <a:lnSpc>
                <a:spcPct val="120000"/>
              </a:lnSpc>
              <a:spcBef>
                <a:spcPts val="1000"/>
              </a:spcBef>
              <a:buSzPct val="100000"/>
              <a:buFont typeface="Arial"/>
              <a:buChar char="•"/>
              <a:defRPr sz="4800">
                <a:solidFill>
                  <a:srgbClr val="636466"/>
                </a:solidFill>
              </a:defRPr>
            </a:pPr>
            <a:r>
              <a:t>Ils sont </a:t>
            </a:r>
            <a:r>
              <a:rPr b="1"/>
              <a:t>sans danger</a:t>
            </a:r>
          </a:p>
          <a:p>
            <a:pPr marL="381000" indent="-381000">
              <a:lnSpc>
                <a:spcPct val="120000"/>
              </a:lnSpc>
              <a:spcBef>
                <a:spcPts val="1000"/>
              </a:spcBef>
              <a:buSzPct val="100000"/>
              <a:buFont typeface="Arial"/>
              <a:buChar char="•"/>
              <a:defRPr sz="4800">
                <a:solidFill>
                  <a:srgbClr val="636466"/>
                </a:solidFill>
              </a:defRPr>
            </a:pPr>
            <a:r>
              <a:t>Il faut aller à l’</a:t>
            </a:r>
            <a:r>
              <a:rPr b="1"/>
              <a:t>hôpital </a:t>
            </a:r>
            <a:r>
              <a:t>après l’injection</a:t>
            </a:r>
          </a:p>
        </p:txBody>
      </p:sp>
      <p:sp>
        <p:nvSpPr>
          <p:cNvPr id="558" name="Epinephrine auto-injector"/>
          <p:cNvSpPr txBox="1"/>
          <p:nvPr/>
        </p:nvSpPr>
        <p:spPr>
          <a:xfrm>
            <a:off x="762000" y="379749"/>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Auto-injecteur d’épinéphrine</a:t>
            </a:r>
          </a:p>
        </p:txBody>
      </p:sp>
      <p:sp>
        <p:nvSpPr>
          <p:cNvPr id="559" name="Rounded Rectangle"/>
          <p:cNvSpPr/>
          <p:nvPr/>
        </p:nvSpPr>
        <p:spPr>
          <a:xfrm>
            <a:off x="1058332" y="9211571"/>
            <a:ext cx="10729354" cy="2951890"/>
          </a:xfrm>
          <a:prstGeom prst="roundRect">
            <a:avLst>
              <a:gd name="adj" fmla="val 1681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60" name="Subtitle 2"/>
          <p:cNvSpPr txBox="1"/>
          <p:nvPr/>
        </p:nvSpPr>
        <p:spPr>
          <a:xfrm>
            <a:off x="1426688" y="9500772"/>
            <a:ext cx="11244699" cy="2626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4400" b="1">
                <a:solidFill>
                  <a:srgbClr val="F2F3F2"/>
                </a:solidFill>
              </a:defRPr>
            </a:pPr>
            <a:r>
              <a:t>               Le savais-tu? </a:t>
            </a:r>
          </a:p>
          <a:p>
            <a:pPr>
              <a:lnSpc>
                <a:spcPct val="120000"/>
              </a:lnSpc>
              <a:defRPr sz="4400">
                <a:solidFill>
                  <a:srgbClr val="F2F3F2"/>
                </a:solidFill>
              </a:defRPr>
            </a:pPr>
            <a:r>
              <a:t>Il existe 3 types d’auto-injecteurs d’épinéphrine sur le marché au Canada.</a:t>
            </a:r>
          </a:p>
        </p:txBody>
      </p:sp>
      <p:sp>
        <p:nvSpPr>
          <p:cNvPr id="561" name="School program for grades 4 to 6"/>
          <p:cNvSpPr txBox="1"/>
          <p:nvPr/>
        </p:nvSpPr>
        <p:spPr>
          <a:xfrm>
            <a:off x="13927238" y="4392669"/>
            <a:ext cx="1954202" cy="785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defTabSz="4876674">
              <a:lnSpc>
                <a:spcPct val="108000"/>
              </a:lnSpc>
              <a:defRPr sz="3000" i="1">
                <a:solidFill>
                  <a:srgbClr val="999999"/>
                </a:solidFill>
              </a:defRPr>
            </a:pPr>
            <a:r>
              <a:t>EpiPen</a:t>
            </a:r>
            <a:r>
              <a:rPr baseline="31999"/>
              <a:t>MD</a:t>
            </a:r>
          </a:p>
        </p:txBody>
      </p:sp>
      <p:sp>
        <p:nvSpPr>
          <p:cNvPr id="562" name="School program for grades 4 to 6"/>
          <p:cNvSpPr txBox="1"/>
          <p:nvPr/>
        </p:nvSpPr>
        <p:spPr>
          <a:xfrm>
            <a:off x="20768304" y="4392669"/>
            <a:ext cx="2438294" cy="785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defTabSz="4876674">
              <a:lnSpc>
                <a:spcPct val="108000"/>
              </a:lnSpc>
              <a:defRPr sz="3000" i="1">
                <a:solidFill>
                  <a:srgbClr val="999999"/>
                </a:solidFill>
              </a:defRPr>
            </a:pPr>
            <a:r>
              <a:t>Emerade</a:t>
            </a:r>
            <a:r>
              <a:rPr baseline="31999"/>
              <a:t>MD</a:t>
            </a:r>
          </a:p>
        </p:txBody>
      </p:sp>
      <p:sp>
        <p:nvSpPr>
          <p:cNvPr id="563" name="School program for grades 4 to 6"/>
          <p:cNvSpPr txBox="1"/>
          <p:nvPr/>
        </p:nvSpPr>
        <p:spPr>
          <a:xfrm>
            <a:off x="21394838" y="10684549"/>
            <a:ext cx="2768988" cy="800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defTabSz="4876674">
              <a:lnSpc>
                <a:spcPct val="108000"/>
              </a:lnSpc>
              <a:defRPr sz="3000" i="1">
                <a:solidFill>
                  <a:srgbClr val="999999"/>
                </a:solidFill>
              </a:defRPr>
            </a:pPr>
            <a:r>
              <a:t>ALLERJECT</a:t>
            </a:r>
            <a:r>
              <a:rPr baseline="31999"/>
              <a:t>®</a:t>
            </a:r>
          </a:p>
        </p:txBody>
      </p:sp>
      <p:pic>
        <p:nvPicPr>
          <p:cNvPr id="564"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
        <p:nvSpPr>
          <p:cNvPr id="565" name="Circle"/>
          <p:cNvSpPr/>
          <p:nvPr/>
        </p:nvSpPr>
        <p:spPr>
          <a:xfrm>
            <a:off x="1420385" y="7935548"/>
            <a:ext cx="2279739" cy="227974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66" name="?"/>
          <p:cNvSpPr txBox="1"/>
          <p:nvPr/>
        </p:nvSpPr>
        <p:spPr>
          <a:xfrm>
            <a:off x="2036491" y="7663660"/>
            <a:ext cx="1276127" cy="2773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defTabSz="1371600">
              <a:spcBef>
                <a:spcPts val="1200"/>
              </a:spcBef>
              <a:defRPr sz="15000" b="1">
                <a:solidFill>
                  <a:srgbClr val="FFFFFF"/>
                </a:solidFill>
                <a:latin typeface="Open Sans"/>
                <a:ea typeface="Open Sans"/>
                <a:cs typeface="Open Sans"/>
                <a:sym typeface="Open Sans"/>
              </a:defRPr>
            </a:lvl1pPr>
          </a:lstStyle>
          <a:p>
            <a:r>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25" name="Module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Modules</a:t>
            </a:r>
          </a:p>
        </p:txBody>
      </p:sp>
      <p:grpSp>
        <p:nvGrpSpPr>
          <p:cNvPr id="230" name="Group"/>
          <p:cNvGrpSpPr/>
          <p:nvPr/>
        </p:nvGrpSpPr>
        <p:grpSpPr>
          <a:xfrm>
            <a:off x="1222993" y="5626098"/>
            <a:ext cx="21890773" cy="1799325"/>
            <a:chOff x="0" y="0"/>
            <a:chExt cx="21890773" cy="1799324"/>
          </a:xfrm>
        </p:grpSpPr>
        <p:sp>
          <p:nvSpPr>
            <p:cNvPr id="226" name="Rounded Rectangle"/>
            <p:cNvSpPr/>
            <p:nvPr/>
          </p:nvSpPr>
          <p:spPr>
            <a:xfrm>
              <a:off x="0" y="0"/>
              <a:ext cx="5022580" cy="1651002"/>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27" name="Rounded Rectangle"/>
            <p:cNvSpPr/>
            <p:nvPr/>
          </p:nvSpPr>
          <p:spPr>
            <a:xfrm>
              <a:off x="5455723" y="0"/>
              <a:ext cx="15138925" cy="1651002"/>
            </a:xfrm>
            <a:prstGeom prst="roundRect">
              <a:avLst>
                <a:gd name="adj" fmla="val 3006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28" name="About allergic reactions and anaphylaxis"/>
            <p:cNvSpPr txBox="1"/>
            <p:nvPr/>
          </p:nvSpPr>
          <p:spPr>
            <a:xfrm>
              <a:off x="5897474" y="266701"/>
              <a:ext cx="15993299"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nSpc>
                  <a:spcPct val="90000"/>
                </a:lnSpc>
                <a:defRPr sz="6800">
                  <a:solidFill>
                    <a:srgbClr val="FFFFFF"/>
                  </a:solidFill>
                </a:defRPr>
              </a:lvl1pPr>
            </a:lstStyle>
            <a:p>
              <a:r>
                <a:t>Réactions allergiques et anaphylaxie</a:t>
              </a:r>
            </a:p>
          </p:txBody>
        </p:sp>
        <p:sp>
          <p:nvSpPr>
            <p:cNvPr id="229" name="Module 2"/>
            <p:cNvSpPr txBox="1"/>
            <p:nvPr/>
          </p:nvSpPr>
          <p:spPr>
            <a:xfrm>
              <a:off x="478808" y="266701"/>
              <a:ext cx="4064963"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2</a:t>
              </a:r>
            </a:p>
          </p:txBody>
        </p:sp>
      </p:grpSp>
      <p:sp>
        <p:nvSpPr>
          <p:cNvPr id="231" name="Rounded Rectangle"/>
          <p:cNvSpPr/>
          <p:nvPr/>
        </p:nvSpPr>
        <p:spPr>
          <a:xfrm>
            <a:off x="1219200" y="3602566"/>
            <a:ext cx="5022580" cy="1651002"/>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32" name="Rounded Rectangle"/>
          <p:cNvSpPr/>
          <p:nvPr/>
        </p:nvSpPr>
        <p:spPr>
          <a:xfrm>
            <a:off x="6674922" y="3602566"/>
            <a:ext cx="8923666" cy="1651002"/>
          </a:xfrm>
          <a:prstGeom prst="roundRect">
            <a:avLst>
              <a:gd name="adj" fmla="val 30069"/>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33" name="About food allergy"/>
          <p:cNvSpPr txBox="1"/>
          <p:nvPr/>
        </p:nvSpPr>
        <p:spPr>
          <a:xfrm>
            <a:off x="7099741" y="3856566"/>
            <a:ext cx="8240783"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6800">
                <a:solidFill>
                  <a:srgbClr val="FFFFFF"/>
                </a:solidFill>
              </a:defRPr>
            </a:lvl1pPr>
          </a:lstStyle>
          <a:p>
            <a:r>
              <a:t>L’allergie alimentaire</a:t>
            </a:r>
          </a:p>
        </p:txBody>
      </p:sp>
      <p:sp>
        <p:nvSpPr>
          <p:cNvPr id="234" name="Module 1"/>
          <p:cNvSpPr txBox="1"/>
          <p:nvPr/>
        </p:nvSpPr>
        <p:spPr>
          <a:xfrm>
            <a:off x="1714942" y="3856566"/>
            <a:ext cx="4031096"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gn="ctr">
              <a:lnSpc>
                <a:spcPct val="90000"/>
              </a:lnSpc>
              <a:defRPr sz="6800" b="1" i="1">
                <a:solidFill>
                  <a:srgbClr val="FFFFFF"/>
                </a:solidFill>
              </a:defRPr>
            </a:lvl1pPr>
          </a:lstStyle>
          <a:p>
            <a:r>
              <a:t>Module 1</a:t>
            </a:r>
          </a:p>
        </p:txBody>
      </p:sp>
      <p:grpSp>
        <p:nvGrpSpPr>
          <p:cNvPr id="239" name="Group"/>
          <p:cNvGrpSpPr/>
          <p:nvPr/>
        </p:nvGrpSpPr>
        <p:grpSpPr>
          <a:xfrm>
            <a:off x="1219200" y="9711266"/>
            <a:ext cx="21989230" cy="1786624"/>
            <a:chOff x="0" y="0"/>
            <a:chExt cx="21989230" cy="1786623"/>
          </a:xfrm>
        </p:grpSpPr>
        <p:sp>
          <p:nvSpPr>
            <p:cNvPr id="235" name="Rounded Rectangle"/>
            <p:cNvSpPr/>
            <p:nvPr/>
          </p:nvSpPr>
          <p:spPr>
            <a:xfrm>
              <a:off x="0" y="0"/>
              <a:ext cx="4990513" cy="1651003"/>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36" name="Rounded Rectangle"/>
            <p:cNvSpPr/>
            <p:nvPr/>
          </p:nvSpPr>
          <p:spPr>
            <a:xfrm>
              <a:off x="5420890" y="0"/>
              <a:ext cx="15786813" cy="1651002"/>
            </a:xfrm>
            <a:prstGeom prst="roundRect">
              <a:avLst>
                <a:gd name="adj" fmla="val 30069"/>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37" name="Being a food allergy ally"/>
            <p:cNvSpPr txBox="1"/>
            <p:nvPr/>
          </p:nvSpPr>
          <p:spPr>
            <a:xfrm>
              <a:off x="5838091" y="254000"/>
              <a:ext cx="16151139"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nSpc>
                  <a:spcPct val="90000"/>
                </a:lnSpc>
                <a:defRPr sz="6800">
                  <a:solidFill>
                    <a:srgbClr val="FFFFFF"/>
                  </a:solidFill>
                </a:defRPr>
              </a:lvl1pPr>
            </a:lstStyle>
            <a:p>
              <a:r>
                <a:t>Tous alliés face à l’allergie alimentaire!</a:t>
              </a:r>
            </a:p>
          </p:txBody>
        </p:sp>
        <p:sp>
          <p:nvSpPr>
            <p:cNvPr id="238" name="Module 4"/>
            <p:cNvSpPr txBox="1"/>
            <p:nvPr/>
          </p:nvSpPr>
          <p:spPr>
            <a:xfrm>
              <a:off x="475750" y="254000"/>
              <a:ext cx="4039012" cy="1532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4</a:t>
              </a:r>
            </a:p>
          </p:txBody>
        </p:sp>
      </p:grpSp>
      <p:grpSp>
        <p:nvGrpSpPr>
          <p:cNvPr id="244" name="Group"/>
          <p:cNvGrpSpPr/>
          <p:nvPr/>
        </p:nvGrpSpPr>
        <p:grpSpPr>
          <a:xfrm>
            <a:off x="1219197" y="7675031"/>
            <a:ext cx="21520795" cy="1786625"/>
            <a:chOff x="-1" y="-1"/>
            <a:chExt cx="21520795" cy="1786623"/>
          </a:xfrm>
        </p:grpSpPr>
        <p:sp>
          <p:nvSpPr>
            <p:cNvPr id="240" name="Rounded Rectangle"/>
            <p:cNvSpPr/>
            <p:nvPr/>
          </p:nvSpPr>
          <p:spPr>
            <a:xfrm>
              <a:off x="-1" y="-1"/>
              <a:ext cx="5022580" cy="1651004"/>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41" name="Rounded Rectangle"/>
            <p:cNvSpPr/>
            <p:nvPr/>
          </p:nvSpPr>
          <p:spPr>
            <a:xfrm>
              <a:off x="5455722" y="-1"/>
              <a:ext cx="14159184" cy="1651003"/>
            </a:xfrm>
            <a:prstGeom prst="roundRect">
              <a:avLst>
                <a:gd name="adj" fmla="val 30069"/>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42" name="Managing food allergy"/>
            <p:cNvSpPr txBox="1"/>
            <p:nvPr/>
          </p:nvSpPr>
          <p:spPr>
            <a:xfrm>
              <a:off x="5803636" y="254000"/>
              <a:ext cx="15717158" cy="1532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nSpc>
                  <a:spcPct val="90000"/>
                </a:lnSpc>
                <a:defRPr sz="6800">
                  <a:solidFill>
                    <a:srgbClr val="FFFFFF"/>
                  </a:solidFill>
                </a:defRPr>
              </a:lvl1pPr>
            </a:lstStyle>
            <a:p>
              <a:r>
                <a:t>Traitement de l’allergie alimentaire</a:t>
              </a:r>
            </a:p>
          </p:txBody>
        </p:sp>
        <p:sp>
          <p:nvSpPr>
            <p:cNvPr id="243" name="Module 3"/>
            <p:cNvSpPr txBox="1"/>
            <p:nvPr/>
          </p:nvSpPr>
          <p:spPr>
            <a:xfrm>
              <a:off x="424804" y="254000"/>
              <a:ext cx="4172969" cy="1532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3</a:t>
              </a:r>
            </a:p>
          </p:txBody>
        </p:sp>
      </p:grpSp>
      <p:pic>
        <p:nvPicPr>
          <p:cNvPr id="245" name="Image" descr="Image"/>
          <p:cNvPicPr>
            <a:picLocks noChangeAspect="1"/>
          </p:cNvPicPr>
          <p:nvPr/>
        </p:nvPicPr>
        <p:blipFill>
          <a:blip r:embed="rId2"/>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71" name="Let’s practice: watch this video"/>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Un peu de pratique : regardons la vidéo</a:t>
            </a:r>
          </a:p>
        </p:txBody>
      </p:sp>
      <p:sp>
        <p:nvSpPr>
          <p:cNvPr id="572" name="Circle"/>
          <p:cNvSpPr/>
          <p:nvPr/>
        </p:nvSpPr>
        <p:spPr>
          <a:xfrm>
            <a:off x="1303792" y="9701948"/>
            <a:ext cx="1787645"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3" name="Circle"/>
          <p:cNvSpPr/>
          <p:nvPr/>
        </p:nvSpPr>
        <p:spPr>
          <a:xfrm>
            <a:off x="2757975" y="8339756"/>
            <a:ext cx="1404785" cy="140478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4" name="Circle"/>
          <p:cNvSpPr/>
          <p:nvPr/>
        </p:nvSpPr>
        <p:spPr>
          <a:xfrm>
            <a:off x="20221241" y="70555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5" name="Circle"/>
          <p:cNvSpPr/>
          <p:nvPr/>
        </p:nvSpPr>
        <p:spPr>
          <a:xfrm>
            <a:off x="20081760" y="44152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6" name="Circle"/>
          <p:cNvSpPr/>
          <p:nvPr/>
        </p:nvSpPr>
        <p:spPr>
          <a:xfrm>
            <a:off x="3472696" y="10182869"/>
            <a:ext cx="825799"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7" name="Circle"/>
          <p:cNvSpPr/>
          <p:nvPr/>
        </p:nvSpPr>
        <p:spPr>
          <a:xfrm>
            <a:off x="21908988" y="67835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8" name="Subtitle 2">
            <a:hlinkClick r:id="rId3"/>
          </p:cNvPr>
          <p:cNvSpPr txBox="1"/>
          <p:nvPr/>
        </p:nvSpPr>
        <p:spPr>
          <a:xfrm>
            <a:off x="6273944" y="11853333"/>
            <a:ext cx="11063079" cy="705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lvl1pPr>
              <a:lnSpc>
                <a:spcPct val="96000"/>
              </a:lnSpc>
              <a:spcBef>
                <a:spcPts val="2000"/>
              </a:spcBef>
              <a:defRPr b="1">
                <a:solidFill>
                  <a:srgbClr val="9C4D94"/>
                </a:solidFill>
              </a:defRPr>
            </a:lvl1pPr>
          </a:lstStyle>
          <a:p>
            <a:r>
              <a:t>allergiesalimentairescanada.ca/formationepi</a:t>
            </a:r>
          </a:p>
        </p:txBody>
      </p:sp>
      <p:grpSp>
        <p:nvGrpSpPr>
          <p:cNvPr id="585" name="Group">
            <a:hlinkClick r:id="rId3"/>
          </p:cNvPr>
          <p:cNvGrpSpPr/>
          <p:nvPr/>
        </p:nvGrpSpPr>
        <p:grpSpPr>
          <a:xfrm>
            <a:off x="5023205" y="2978710"/>
            <a:ext cx="14473327" cy="8846694"/>
            <a:chOff x="-1" y="0"/>
            <a:chExt cx="14473325" cy="8846693"/>
          </a:xfrm>
        </p:grpSpPr>
        <p:sp>
          <p:nvSpPr>
            <p:cNvPr id="579" name="Rectangle"/>
            <p:cNvSpPr/>
            <p:nvPr/>
          </p:nvSpPr>
          <p:spPr>
            <a:xfrm rot="180000">
              <a:off x="202884"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580" name="Rectangle"/>
            <p:cNvSpPr/>
            <p:nvPr/>
          </p:nvSpPr>
          <p:spPr>
            <a:xfrm rot="21420000">
              <a:off x="202885" y="362554"/>
              <a:ext cx="14067553" cy="8121586"/>
            </a:xfrm>
            <a:prstGeom prst="rect">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581" name="Icon_Play_Black.pdf" descr="Icon_Play_Black.pdf"/>
            <p:cNvPicPr>
              <a:picLocks noChangeAspect="1"/>
            </p:cNvPicPr>
            <p:nvPr/>
          </p:nvPicPr>
          <p:blipFill>
            <a:blip r:embed="rId4">
              <a:alphaModFix amt="25000"/>
            </a:blip>
            <a:stretch>
              <a:fillRect/>
            </a:stretch>
          </p:blipFill>
          <p:spPr>
            <a:xfrm rot="21540000">
              <a:off x="4585157" y="1819902"/>
              <a:ext cx="5239961" cy="5239960"/>
            </a:xfrm>
            <a:prstGeom prst="rect">
              <a:avLst/>
            </a:prstGeom>
            <a:ln w="12700" cap="flat">
              <a:noFill/>
              <a:miter lim="400000"/>
            </a:ln>
            <a:effectLst/>
          </p:spPr>
        </p:pic>
        <p:grpSp>
          <p:nvGrpSpPr>
            <p:cNvPr id="584" name="Group"/>
            <p:cNvGrpSpPr/>
            <p:nvPr/>
          </p:nvGrpSpPr>
          <p:grpSpPr>
            <a:xfrm>
              <a:off x="819266" y="653876"/>
              <a:ext cx="12846496" cy="7571348"/>
              <a:chOff x="0" y="1"/>
              <a:chExt cx="12846494" cy="7571347"/>
            </a:xfrm>
          </p:grpSpPr>
          <p:pic>
            <p:nvPicPr>
              <p:cNvPr id="582" name="Picture 9" descr="Picture 9"/>
              <p:cNvPicPr>
                <a:picLocks noChangeAspect="1"/>
              </p:cNvPicPr>
              <p:nvPr/>
            </p:nvPicPr>
            <p:blipFill>
              <a:blip r:embed="rId5"/>
              <a:srcRect l="16423" t="16592" r="7193" b="2496"/>
              <a:stretch>
                <a:fillRect/>
              </a:stretch>
            </p:blipFill>
            <p:spPr>
              <a:xfrm rot="21300000">
                <a:off x="260763" y="524686"/>
                <a:ext cx="12324970" cy="6521977"/>
              </a:xfrm>
              <a:prstGeom prst="rect">
                <a:avLst/>
              </a:prstGeom>
              <a:ln w="12700" cap="flat">
                <a:noFill/>
                <a:miter lim="400000"/>
              </a:ln>
              <a:effectLst/>
            </p:spPr>
          </p:pic>
          <p:pic>
            <p:nvPicPr>
              <p:cNvPr id="583" name="Icon_Play.pdf" descr="Icon_Play.pdf"/>
              <p:cNvPicPr>
                <a:picLocks noChangeAspect="1"/>
              </p:cNvPicPr>
              <p:nvPr/>
            </p:nvPicPr>
            <p:blipFill>
              <a:blip r:embed="rId6">
                <a:alphaModFix amt="20000"/>
              </a:blip>
              <a:stretch>
                <a:fillRect/>
              </a:stretch>
            </p:blipFill>
            <p:spPr>
              <a:xfrm rot="21300000">
                <a:off x="3909902" y="1313165"/>
                <a:ext cx="5038053" cy="5038054"/>
              </a:xfrm>
              <a:prstGeom prst="rect">
                <a:avLst/>
              </a:prstGeom>
              <a:ln w="12700" cap="flat">
                <a:noFill/>
                <a:miter lim="400000"/>
              </a:ln>
              <a:effectLst/>
            </p:spPr>
          </p:pic>
        </p:grpSp>
      </p:grpSp>
      <p:pic>
        <p:nvPicPr>
          <p:cNvPr id="586" name="Image" descr="Image"/>
          <p:cNvPicPr>
            <a:picLocks noChangeAspect="1"/>
          </p:cNvPicPr>
          <p:nvPr/>
        </p:nvPicPr>
        <p:blipFill>
          <a:blip r:embed="rId7"/>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Circle"/>
          <p:cNvSpPr/>
          <p:nvPr/>
        </p:nvSpPr>
        <p:spPr>
          <a:xfrm>
            <a:off x="17177607" y="3136062"/>
            <a:ext cx="6232053" cy="6232053"/>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1" name="FAC-Injector_Side.jpeg" descr="FAC-Injector_Side.jpeg"/>
          <p:cNvPicPr>
            <a:picLocks noChangeAspect="1"/>
          </p:cNvPicPr>
          <p:nvPr/>
        </p:nvPicPr>
        <p:blipFill>
          <a:blip r:embed="rId3"/>
          <a:srcRect r="3" b="3"/>
          <a:stretch>
            <a:fillRect/>
          </a:stretch>
        </p:blipFill>
        <p:spPr>
          <a:xfrm flipH="1">
            <a:off x="17612411" y="3409524"/>
            <a:ext cx="5491957" cy="54919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3" y="1055"/>
                  <a:pt x="3164" y="3164"/>
                </a:cubicBezTo>
                <a:cubicBezTo>
                  <a:pt x="1055" y="5273"/>
                  <a:pt x="0" y="8036"/>
                  <a:pt x="0" y="10800"/>
                </a:cubicBezTo>
                <a:cubicBezTo>
                  <a:pt x="0" y="13564"/>
                  <a:pt x="1055" y="16329"/>
                  <a:pt x="3164" y="18438"/>
                </a:cubicBezTo>
                <a:cubicBezTo>
                  <a:pt x="5273" y="20546"/>
                  <a:pt x="8036" y="21600"/>
                  <a:pt x="10800" y="21600"/>
                </a:cubicBezTo>
                <a:cubicBezTo>
                  <a:pt x="13564" y="21600"/>
                  <a:pt x="16329" y="20546"/>
                  <a:pt x="18438" y="18438"/>
                </a:cubicBezTo>
                <a:cubicBezTo>
                  <a:pt x="20546" y="16329"/>
                  <a:pt x="21600" y="13564"/>
                  <a:pt x="21600" y="10800"/>
                </a:cubicBezTo>
                <a:cubicBezTo>
                  <a:pt x="21600" y="8036"/>
                  <a:pt x="20546" y="5273"/>
                  <a:pt x="18438" y="3164"/>
                </a:cubicBezTo>
                <a:cubicBezTo>
                  <a:pt x="16329" y="1055"/>
                  <a:pt x="13564" y="0"/>
                  <a:pt x="10800" y="0"/>
                </a:cubicBezTo>
                <a:close/>
              </a:path>
            </a:pathLst>
          </a:custGeom>
          <a:ln w="12700">
            <a:miter lim="400000"/>
          </a:ln>
        </p:spPr>
      </p:pic>
      <p:sp>
        <p:nvSpPr>
          <p:cNvPr id="592" name="Rounded Rectangle"/>
          <p:cNvSpPr/>
          <p:nvPr/>
        </p:nvSpPr>
        <p:spPr>
          <a:xfrm>
            <a:off x="16628814" y="3892825"/>
            <a:ext cx="2489201" cy="901702"/>
          </a:xfrm>
          <a:prstGeom prst="roundRect">
            <a:avLst>
              <a:gd name="adj" fmla="val 21127"/>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3" name="Circle"/>
          <p:cNvSpPr/>
          <p:nvPr/>
        </p:nvSpPr>
        <p:spPr>
          <a:xfrm>
            <a:off x="9266552" y="3136062"/>
            <a:ext cx="6232053" cy="623205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4" name="FAC-EmergencyCall.pdf" descr="FAC-EmergencyCall.pdf"/>
          <p:cNvPicPr>
            <a:picLocks noChangeAspect="1"/>
          </p:cNvPicPr>
          <p:nvPr/>
        </p:nvPicPr>
        <p:blipFill>
          <a:blip r:embed="rId4"/>
          <a:srcRect l="28121" t="17416" r="21141" b="17417"/>
          <a:stretch>
            <a:fillRect/>
          </a:stretch>
        </p:blipFill>
        <p:spPr>
          <a:xfrm rot="900000">
            <a:off x="9573362" y="3465253"/>
            <a:ext cx="5380122" cy="5380532"/>
          </a:xfrm>
          <a:custGeom>
            <a:avLst/>
            <a:gdLst/>
            <a:ahLst/>
            <a:cxnLst>
              <a:cxn ang="0">
                <a:pos x="wd2" y="hd2"/>
              </a:cxn>
              <a:cxn ang="5400000">
                <a:pos x="wd2" y="hd2"/>
              </a:cxn>
              <a:cxn ang="10800000">
                <a:pos x="wd2" y="hd2"/>
              </a:cxn>
              <a:cxn ang="16200000">
                <a:pos x="wd2" y="hd2"/>
              </a:cxn>
            </a:cxnLst>
            <a:rect l="0" t="0" r="r" b="b"/>
            <a:pathLst>
              <a:path w="19678"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12700">
            <a:miter lim="400000"/>
          </a:ln>
        </p:spPr>
      </p:pic>
      <p:sp>
        <p:nvSpPr>
          <p:cNvPr id="595" name="Rounded Rectangle"/>
          <p:cNvSpPr/>
          <p:nvPr/>
        </p:nvSpPr>
        <p:spPr>
          <a:xfrm>
            <a:off x="8926600" y="3892825"/>
            <a:ext cx="2489201" cy="901702"/>
          </a:xfrm>
          <a:prstGeom prst="roundRect">
            <a:avLst>
              <a:gd name="adj" fmla="val 21127"/>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6" name="Circle"/>
          <p:cNvSpPr/>
          <p:nvPr/>
        </p:nvSpPr>
        <p:spPr>
          <a:xfrm>
            <a:off x="1443919" y="3136062"/>
            <a:ext cx="6232054" cy="623205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7" name="FAC-Injector_Side.jpeg" descr="FAC-Injector_Side.jpeg"/>
          <p:cNvPicPr>
            <a:picLocks noChangeAspect="1"/>
          </p:cNvPicPr>
          <p:nvPr/>
        </p:nvPicPr>
        <p:blipFill>
          <a:blip r:embed="rId3"/>
          <a:stretch>
            <a:fillRect/>
          </a:stretch>
        </p:blipFill>
        <p:spPr>
          <a:xfrm>
            <a:off x="1650854" y="3361607"/>
            <a:ext cx="5587909" cy="55879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4"/>
                  <a:pt x="3163" y="3163"/>
                </a:cubicBezTo>
                <a:cubicBezTo>
                  <a:pt x="1054" y="5272"/>
                  <a:pt x="0" y="8036"/>
                  <a:pt x="0" y="10800"/>
                </a:cubicBezTo>
                <a:cubicBezTo>
                  <a:pt x="0" y="13564"/>
                  <a:pt x="1054" y="16328"/>
                  <a:pt x="3163" y="18437"/>
                </a:cubicBezTo>
                <a:cubicBezTo>
                  <a:pt x="5272" y="20546"/>
                  <a:pt x="8036" y="21600"/>
                  <a:pt x="10800" y="21600"/>
                </a:cubicBezTo>
                <a:cubicBezTo>
                  <a:pt x="13564" y="21600"/>
                  <a:pt x="16328" y="20546"/>
                  <a:pt x="18437" y="18437"/>
                </a:cubicBezTo>
                <a:cubicBezTo>
                  <a:pt x="20546" y="16328"/>
                  <a:pt x="21600" y="13564"/>
                  <a:pt x="21600" y="10800"/>
                </a:cubicBezTo>
                <a:cubicBezTo>
                  <a:pt x="21600" y="8036"/>
                  <a:pt x="20546" y="5272"/>
                  <a:pt x="18437" y="3163"/>
                </a:cubicBezTo>
                <a:cubicBezTo>
                  <a:pt x="16328" y="1054"/>
                  <a:pt x="13564" y="0"/>
                  <a:pt x="10800" y="0"/>
                </a:cubicBezTo>
                <a:close/>
              </a:path>
            </a:pathLst>
          </a:custGeom>
          <a:ln w="12700">
            <a:miter lim="400000"/>
          </a:ln>
        </p:spPr>
      </p:pic>
      <p:sp>
        <p:nvSpPr>
          <p:cNvPr id="598" name="Rounded Rectangle"/>
          <p:cNvSpPr/>
          <p:nvPr/>
        </p:nvSpPr>
        <p:spPr>
          <a:xfrm>
            <a:off x="957100" y="3892825"/>
            <a:ext cx="2489201" cy="901702"/>
          </a:xfrm>
          <a:prstGeom prst="roundRect">
            <a:avLst>
              <a:gd name="adj" fmla="val 21127"/>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9"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00" name="Step 1"/>
          <p:cNvSpPr txBox="1"/>
          <p:nvPr/>
        </p:nvSpPr>
        <p:spPr>
          <a:xfrm>
            <a:off x="1102176" y="3961178"/>
            <a:ext cx="2300648" cy="923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1</a:t>
            </a:r>
          </a:p>
        </p:txBody>
      </p:sp>
      <p:sp>
        <p:nvSpPr>
          <p:cNvPr id="601" name="Step 3"/>
          <p:cNvSpPr txBox="1"/>
          <p:nvPr/>
        </p:nvSpPr>
        <p:spPr>
          <a:xfrm>
            <a:off x="16773890" y="3961178"/>
            <a:ext cx="2300648" cy="923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3</a:t>
            </a:r>
          </a:p>
        </p:txBody>
      </p:sp>
      <p:sp>
        <p:nvSpPr>
          <p:cNvPr id="602" name="Step 2"/>
          <p:cNvSpPr txBox="1"/>
          <p:nvPr/>
        </p:nvSpPr>
        <p:spPr>
          <a:xfrm>
            <a:off x="9058976" y="3951919"/>
            <a:ext cx="2300648" cy="923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2</a:t>
            </a:r>
          </a:p>
        </p:txBody>
      </p:sp>
      <p:sp>
        <p:nvSpPr>
          <p:cNvPr id="603" name="Give an epinephrine auto-injector  (e.g. EpiPen®, ALLERJECT®,  Emerade™) right away. Follow  the instructions on the device."/>
          <p:cNvSpPr txBox="1"/>
          <p:nvPr/>
        </p:nvSpPr>
        <p:spPr>
          <a:xfrm>
            <a:off x="1016001" y="9685845"/>
            <a:ext cx="7546701" cy="2849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10000"/>
              </a:lnSpc>
              <a:spcBef>
                <a:spcPts val="1200"/>
              </a:spcBef>
              <a:defRPr sz="3200">
                <a:solidFill>
                  <a:srgbClr val="636466"/>
                </a:solidFill>
              </a:defRPr>
            </a:pPr>
            <a:r>
              <a:t>Utilisez immédiatement un </a:t>
            </a:r>
            <a:br/>
            <a:r>
              <a:rPr b="1"/>
              <a:t>auto-injecteur d’épinéphrine</a:t>
            </a:r>
            <a:br>
              <a:rPr b="1"/>
            </a:br>
            <a:r>
              <a:t>(p. ex. EpiPen</a:t>
            </a:r>
            <a:r>
              <a:rPr baseline="31998"/>
              <a:t>MD</a:t>
            </a:r>
            <a:r>
              <a:t>, ALLERJECT</a:t>
            </a:r>
            <a:r>
              <a:rPr baseline="31998"/>
              <a:t>®</a:t>
            </a:r>
            <a:r>
              <a:t>, </a:t>
            </a:r>
            <a:br/>
            <a:r>
              <a:t>Emerade</a:t>
            </a:r>
            <a:r>
              <a:rPr baseline="31998"/>
              <a:t>MD</a:t>
            </a:r>
            <a:r>
              <a:t>). Suivez les instructions figurant sur le dispositif.</a:t>
            </a:r>
          </a:p>
        </p:txBody>
      </p:sp>
      <p:sp>
        <p:nvSpPr>
          <p:cNvPr id="604" name="Call 9-1-1 or your local EMS immediately and tell them someone is having an anaphylactic reaction."/>
          <p:cNvSpPr txBox="1"/>
          <p:nvPr/>
        </p:nvSpPr>
        <p:spPr>
          <a:xfrm>
            <a:off x="9092613" y="9685845"/>
            <a:ext cx="6983328" cy="3237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57200">
              <a:lnSpc>
                <a:spcPct val="110000"/>
              </a:lnSpc>
              <a:spcBef>
                <a:spcPts val="1200"/>
              </a:spcBef>
              <a:defRPr sz="3200" b="1">
                <a:solidFill>
                  <a:srgbClr val="636466"/>
                </a:solidFill>
              </a:defRPr>
            </a:pPr>
            <a:r>
              <a:t>Composez immédiatement le </a:t>
            </a:r>
            <a:br/>
            <a:r>
              <a:t>9-1-1</a:t>
            </a:r>
            <a:r>
              <a:rPr b="0"/>
              <a:t> ou communiquez avec les services médicaux d’urgence locaux et dites-leur qu’une personne souffre d’une réaction analphylactique. </a:t>
            </a:r>
          </a:p>
        </p:txBody>
      </p:sp>
      <p:sp>
        <p:nvSpPr>
          <p:cNvPr id="605" name="Use a second auto-injector as early as 5 minutes after giving the first dose if there is no improvement in symptoms."/>
          <p:cNvSpPr txBox="1"/>
          <p:nvPr/>
        </p:nvSpPr>
        <p:spPr>
          <a:xfrm>
            <a:off x="16943962" y="9685845"/>
            <a:ext cx="6828855" cy="3020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57200">
              <a:lnSpc>
                <a:spcPct val="110000"/>
              </a:lnSpc>
              <a:spcBef>
                <a:spcPts val="1000"/>
              </a:spcBef>
              <a:defRPr sz="3200">
                <a:solidFill>
                  <a:srgbClr val="636466"/>
                </a:solidFill>
              </a:defRPr>
            </a:pPr>
            <a:r>
              <a:t>Utilisez un </a:t>
            </a:r>
            <a:r>
              <a:rPr b="1"/>
              <a:t>deuxième </a:t>
            </a:r>
            <a:br>
              <a:rPr b="1"/>
            </a:br>
            <a:r>
              <a:rPr b="1"/>
              <a:t>auto-injecteur </a:t>
            </a:r>
            <a:r>
              <a:t>aussi rapidement </a:t>
            </a:r>
            <a:br/>
            <a:r>
              <a:t>que 5 minutes après l’injection de </a:t>
            </a:r>
            <a:br/>
            <a:r>
              <a:t>la première dose si les symptômes </a:t>
            </a:r>
            <a:br/>
            <a:r>
              <a:t>ne s’atténuent pas.</a:t>
            </a:r>
          </a:p>
        </p:txBody>
      </p:sp>
      <p:sp>
        <p:nvSpPr>
          <p:cNvPr id="606" name="5 steps for treating anaphylaxis"/>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5 étapes pour traiter l'anaphylaxie</a:t>
            </a:r>
          </a:p>
        </p:txBody>
      </p:sp>
      <p:sp>
        <p:nvSpPr>
          <p:cNvPr id="607" name="TextBox 21"/>
          <p:cNvSpPr txBox="1"/>
          <p:nvPr/>
        </p:nvSpPr>
        <p:spPr>
          <a:xfrm rot="16200000">
            <a:off x="19420347" y="7594491"/>
            <a:ext cx="9414843" cy="466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r">
              <a:defRPr sz="2000">
                <a:solidFill>
                  <a:srgbClr val="636466"/>
                </a:solidFill>
              </a:defRPr>
            </a:pPr>
            <a:r>
              <a:t>Images des étapes 1 et 3 reproduites avec l’autorisation du </a:t>
            </a:r>
            <a:r>
              <a:rPr b="1" u="sng">
                <a:hlinkClick r:id="rId5"/>
              </a:rPr>
              <a:t>Kids’ CAP</a:t>
            </a:r>
          </a:p>
        </p:txBody>
      </p:sp>
      <p:pic>
        <p:nvPicPr>
          <p:cNvPr id="608"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Circle"/>
          <p:cNvSpPr/>
          <p:nvPr/>
        </p:nvSpPr>
        <p:spPr>
          <a:xfrm>
            <a:off x="8929109" y="3140295"/>
            <a:ext cx="6232053" cy="6232054"/>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13" name="FAC-Call_Parents.pdf" descr="FAC-Call_Parents.pdf"/>
          <p:cNvPicPr>
            <a:picLocks noChangeAspect="1"/>
          </p:cNvPicPr>
          <p:nvPr/>
        </p:nvPicPr>
        <p:blipFill>
          <a:blip r:embed="rId3"/>
          <a:srcRect l="18128" t="2189" r="24488" b="14390"/>
          <a:stretch>
            <a:fillRect/>
          </a:stretch>
        </p:blipFill>
        <p:spPr>
          <a:xfrm rot="900000">
            <a:off x="9235920" y="3469486"/>
            <a:ext cx="5380122" cy="5380532"/>
          </a:xfrm>
          <a:custGeom>
            <a:avLst/>
            <a:gdLst/>
            <a:ahLst/>
            <a:cxnLst>
              <a:cxn ang="0">
                <a:pos x="wd2" y="hd2"/>
              </a:cxn>
              <a:cxn ang="5400000">
                <a:pos x="wd2" y="hd2"/>
              </a:cxn>
              <a:cxn ang="10800000">
                <a:pos x="wd2" y="hd2"/>
              </a:cxn>
              <a:cxn ang="16200000">
                <a:pos x="wd2" y="hd2"/>
              </a:cxn>
            </a:cxnLst>
            <a:rect l="0" t="0" r="r" b="b"/>
            <a:pathLst>
              <a:path w="19678"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12700">
            <a:miter lim="400000"/>
          </a:ln>
        </p:spPr>
      </p:pic>
      <p:sp>
        <p:nvSpPr>
          <p:cNvPr id="614" name="Rounded Rectangle"/>
          <p:cNvSpPr/>
          <p:nvPr/>
        </p:nvSpPr>
        <p:spPr>
          <a:xfrm>
            <a:off x="8640602" y="4527825"/>
            <a:ext cx="2489201" cy="901702"/>
          </a:xfrm>
          <a:prstGeom prst="roundRect">
            <a:avLst>
              <a:gd name="adj" fmla="val 21127"/>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5" name="Circle"/>
          <p:cNvSpPr/>
          <p:nvPr/>
        </p:nvSpPr>
        <p:spPr>
          <a:xfrm>
            <a:off x="1443919" y="3136062"/>
            <a:ext cx="6232054" cy="623205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16" name="AAFA_Ambulance.pdf" descr="AAFA_Ambulance.pdf"/>
          <p:cNvPicPr>
            <a:picLocks noChangeAspect="1"/>
          </p:cNvPicPr>
          <p:nvPr/>
        </p:nvPicPr>
        <p:blipFill>
          <a:blip r:embed="rId4"/>
          <a:srcRect l="22835" t="17244" r="19699" b="9338"/>
          <a:stretch>
            <a:fillRect/>
          </a:stretch>
        </p:blipFill>
        <p:spPr>
          <a:xfrm>
            <a:off x="1650878" y="3475908"/>
            <a:ext cx="5587721" cy="558789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sp>
        <p:nvSpPr>
          <p:cNvPr id="617" name="Rounded Rectangle"/>
          <p:cNvSpPr/>
          <p:nvPr/>
        </p:nvSpPr>
        <p:spPr>
          <a:xfrm>
            <a:off x="995200" y="4527825"/>
            <a:ext cx="2489201" cy="901702"/>
          </a:xfrm>
          <a:prstGeom prst="roundRect">
            <a:avLst>
              <a:gd name="adj" fmla="val 21127"/>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8"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19" name="Rounded Rectangle"/>
          <p:cNvSpPr/>
          <p:nvPr/>
        </p:nvSpPr>
        <p:spPr>
          <a:xfrm>
            <a:off x="16544686" y="3433260"/>
            <a:ext cx="8412795" cy="7916386"/>
          </a:xfrm>
          <a:prstGeom prst="roundRect">
            <a:avLst>
              <a:gd name="adj" fmla="val 6210"/>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20" name="5 steps for treating anaphylaxis"/>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5 étapes pour traiter l'anaphylaxie</a:t>
            </a:r>
          </a:p>
        </p:txBody>
      </p:sp>
      <p:sp>
        <p:nvSpPr>
          <p:cNvPr id="621" name="Step 4"/>
          <p:cNvSpPr txBox="1"/>
          <p:nvPr/>
        </p:nvSpPr>
        <p:spPr>
          <a:xfrm>
            <a:off x="1166908" y="4580296"/>
            <a:ext cx="2300648" cy="92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4</a:t>
            </a:r>
          </a:p>
        </p:txBody>
      </p:sp>
      <p:sp>
        <p:nvSpPr>
          <p:cNvPr id="622" name="Step 5"/>
          <p:cNvSpPr txBox="1"/>
          <p:nvPr/>
        </p:nvSpPr>
        <p:spPr>
          <a:xfrm>
            <a:off x="8811079" y="4580296"/>
            <a:ext cx="2300648" cy="92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4400" b="1" i="1">
                <a:solidFill>
                  <a:srgbClr val="FFFFFF"/>
                </a:solidFill>
              </a:defRPr>
            </a:lvl1pPr>
          </a:lstStyle>
          <a:p>
            <a:r>
              <a:t>Étape 5</a:t>
            </a:r>
          </a:p>
        </p:txBody>
      </p:sp>
      <p:sp>
        <p:nvSpPr>
          <p:cNvPr id="623" name="Go to the nearest hospital right away (ideally by ambulance), even if symptoms are mild or have stopped. The reaction could get worse or come back."/>
          <p:cNvSpPr txBox="1"/>
          <p:nvPr/>
        </p:nvSpPr>
        <p:spPr>
          <a:xfrm>
            <a:off x="1397000" y="9685845"/>
            <a:ext cx="6656583" cy="3264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defTabSz="1810511">
              <a:lnSpc>
                <a:spcPct val="108000"/>
              </a:lnSpc>
              <a:spcBef>
                <a:spcPts val="1100"/>
              </a:spcBef>
              <a:defRPr sz="3200">
                <a:solidFill>
                  <a:srgbClr val="636466"/>
                </a:solidFill>
              </a:defRPr>
            </a:pPr>
            <a:r>
              <a:t>Rendez-vous immédiatement à l’</a:t>
            </a:r>
            <a:r>
              <a:rPr b="1"/>
              <a:t>hôpital</a:t>
            </a:r>
            <a:r>
              <a:t> le plus près (idéalement en ambulance), même si les symptômes sont légers ou disparaissent. En effet, la réaction pourrait s’aggraver ou réapparaître.</a:t>
            </a:r>
          </a:p>
        </p:txBody>
      </p:sp>
      <p:sp>
        <p:nvSpPr>
          <p:cNvPr id="624" name="Call emergency contact person (e.g. parent)."/>
          <p:cNvSpPr txBox="1"/>
          <p:nvPr/>
        </p:nvSpPr>
        <p:spPr>
          <a:xfrm>
            <a:off x="9347279" y="9690079"/>
            <a:ext cx="5689442" cy="2398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57200">
              <a:lnSpc>
                <a:spcPct val="110000"/>
              </a:lnSpc>
              <a:spcBef>
                <a:spcPts val="1200"/>
              </a:spcBef>
              <a:defRPr sz="3200">
                <a:solidFill>
                  <a:srgbClr val="636466"/>
                </a:solidFill>
              </a:defRPr>
            </a:pPr>
            <a:r>
              <a:t>Communiquez avec la </a:t>
            </a:r>
            <a:r>
              <a:rPr b="1"/>
              <a:t>personne à aviser en cas d’urgence</a:t>
            </a:r>
            <a:r>
              <a:t> (p. ex. un parent).</a:t>
            </a:r>
          </a:p>
        </p:txBody>
      </p:sp>
      <p:sp>
        <p:nvSpPr>
          <p:cNvPr id="625" name="The allergic reaction is the reason for going to the hospital, not because epinephrine has been used."/>
          <p:cNvSpPr txBox="1"/>
          <p:nvPr/>
        </p:nvSpPr>
        <p:spPr>
          <a:xfrm>
            <a:off x="17196551" y="6622915"/>
            <a:ext cx="6232050" cy="4450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defTabSz="1755647">
              <a:lnSpc>
                <a:spcPct val="120000"/>
              </a:lnSpc>
              <a:spcBef>
                <a:spcPts val="1100"/>
              </a:spcBef>
              <a:defRPr sz="4224">
                <a:solidFill>
                  <a:srgbClr val="FFFFFF"/>
                </a:solidFill>
              </a:defRPr>
            </a:pPr>
            <a:r>
              <a:t>La </a:t>
            </a:r>
            <a:r>
              <a:rPr b="1"/>
              <a:t>réaction allergique </a:t>
            </a:r>
            <a:r>
              <a:t>est la raison pour laquelle il faut aller à l’hôpital, et non pas parce que l’épinéphrine </a:t>
            </a:r>
            <a:br/>
            <a:r>
              <a:t>a été utilisée.</a:t>
            </a:r>
          </a:p>
        </p:txBody>
      </p:sp>
      <p:pic>
        <p:nvPicPr>
          <p:cNvPr id="626" name="IconMedical.pdf" descr="IconMedical.pdf"/>
          <p:cNvPicPr>
            <a:picLocks noChangeAspect="1"/>
          </p:cNvPicPr>
          <p:nvPr/>
        </p:nvPicPr>
        <p:blipFill>
          <a:blip r:embed="rId5"/>
          <a:stretch>
            <a:fillRect/>
          </a:stretch>
        </p:blipFill>
        <p:spPr>
          <a:xfrm>
            <a:off x="17161079" y="3848100"/>
            <a:ext cx="2538871" cy="2538870"/>
          </a:xfrm>
          <a:prstGeom prst="rect">
            <a:avLst/>
          </a:prstGeom>
          <a:ln w="12700">
            <a:miter lim="400000"/>
          </a:ln>
          <a:effectLst>
            <a:outerShdw blurRad="254000" dist="127000" dir="2700000" rotWithShape="0">
              <a:srgbClr val="000000">
                <a:alpha val="20000"/>
              </a:srgbClr>
            </a:outerShdw>
          </a:effectLst>
        </p:spPr>
      </p:pic>
      <p:pic>
        <p:nvPicPr>
          <p:cNvPr id="627"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32" name="5 steps for treating anaphylaxis"/>
          <p:cNvSpPr txBox="1"/>
          <p:nvPr/>
        </p:nvSpPr>
        <p:spPr>
          <a:xfrm>
            <a:off x="761999" y="382054"/>
            <a:ext cx="22733158"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lvl1pPr>
              <a:lnSpc>
                <a:spcPct val="90000"/>
              </a:lnSpc>
              <a:defRPr sz="9000" b="1" i="1">
                <a:solidFill>
                  <a:srgbClr val="FFFFFF"/>
                </a:solidFill>
              </a:defRPr>
            </a:lvl1pPr>
          </a:lstStyle>
          <a:p>
            <a:r>
              <a:t>La position du corps est importante</a:t>
            </a:r>
          </a:p>
        </p:txBody>
      </p:sp>
      <p:sp>
        <p:nvSpPr>
          <p:cNvPr id="633" name="Go to the nearest hospital right away (ideally by ambulance), even if symptoms are mild or have stopped. The reaction could get worse or come back."/>
          <p:cNvSpPr txBox="1"/>
          <p:nvPr/>
        </p:nvSpPr>
        <p:spPr>
          <a:xfrm>
            <a:off x="11394040" y="4083134"/>
            <a:ext cx="11585336" cy="4694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marL="350920" indent="-350920" defTabSz="1810511">
              <a:lnSpc>
                <a:spcPct val="108000"/>
              </a:lnSpc>
              <a:spcBef>
                <a:spcPts val="1200"/>
              </a:spcBef>
              <a:buSzPct val="100000"/>
              <a:buChar char="•"/>
              <a:defRPr sz="4400">
                <a:solidFill>
                  <a:srgbClr val="666666"/>
                </a:solidFill>
              </a:defRPr>
            </a:pPr>
            <a:r>
              <a:t>Faites </a:t>
            </a:r>
            <a:r>
              <a:rPr b="1"/>
              <a:t>asseoir ou allonger </a:t>
            </a:r>
            <a:r>
              <a:t>l’enfant. </a:t>
            </a:r>
            <a:br/>
            <a:r>
              <a:t>S’il a du mal à respirer, il préférera </a:t>
            </a:r>
            <a:br/>
            <a:r>
              <a:t>peut-être s’asseoir.</a:t>
            </a:r>
          </a:p>
          <a:p>
            <a:pPr marL="350920" indent="-350920" defTabSz="1810511">
              <a:lnSpc>
                <a:spcPct val="108000"/>
              </a:lnSpc>
              <a:spcBef>
                <a:spcPts val="1200"/>
              </a:spcBef>
              <a:buSzPct val="100000"/>
              <a:buChar char="•"/>
              <a:defRPr sz="4400">
                <a:solidFill>
                  <a:srgbClr val="666666"/>
                </a:solidFill>
              </a:defRPr>
            </a:pPr>
            <a:r>
              <a:t>Il peut être utile de </a:t>
            </a:r>
            <a:r>
              <a:rPr b="1"/>
              <a:t>relever ou de tenir ses jambes </a:t>
            </a:r>
            <a:r>
              <a:t>pour réduire ses mouvements avant de lui injecter de l’épinéphrine.</a:t>
            </a:r>
          </a:p>
        </p:txBody>
      </p:sp>
      <p:pic>
        <p:nvPicPr>
          <p:cNvPr id="634" name="BodyPosition.pdf" descr="BodyPosition.pdf"/>
          <p:cNvPicPr>
            <a:picLocks noChangeAspect="1"/>
          </p:cNvPicPr>
          <p:nvPr/>
        </p:nvPicPr>
        <p:blipFill>
          <a:blip r:embed="rId3"/>
          <a:srcRect t="57590" r="76695"/>
          <a:stretch>
            <a:fillRect/>
          </a:stretch>
        </p:blipFill>
        <p:spPr>
          <a:xfrm>
            <a:off x="1452301" y="4393981"/>
            <a:ext cx="9789447" cy="2917445"/>
          </a:xfrm>
          <a:prstGeom prst="rect">
            <a:avLst/>
          </a:prstGeom>
          <a:ln w="12700">
            <a:miter lim="400000"/>
          </a:ln>
          <a:effectLst>
            <a:outerShdw blurRad="254000" dist="127000" dir="2700000" rotWithShape="0">
              <a:srgbClr val="000000">
                <a:alpha val="20000"/>
              </a:srgbClr>
            </a:outerShdw>
          </a:effectLst>
        </p:spPr>
      </p:pic>
      <p:sp>
        <p:nvSpPr>
          <p:cNvPr id="635" name="Rounded Rectangle"/>
          <p:cNvSpPr/>
          <p:nvPr/>
        </p:nvSpPr>
        <p:spPr>
          <a:xfrm>
            <a:off x="1016764" y="9402136"/>
            <a:ext cx="22733158" cy="2897307"/>
          </a:xfrm>
          <a:prstGeom prst="roundRect">
            <a:avLst>
              <a:gd name="adj" fmla="val 17135"/>
            </a:avLst>
          </a:prstGeom>
          <a:solidFill>
            <a:srgbClr val="CCCCC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36" name="Icon_Hazard.pdf" descr="Icon_Hazard.pdf"/>
          <p:cNvPicPr>
            <a:picLocks noChangeAspect="1"/>
          </p:cNvPicPr>
          <p:nvPr/>
        </p:nvPicPr>
        <p:blipFill>
          <a:blip r:embed="rId4"/>
          <a:stretch>
            <a:fillRect/>
          </a:stretch>
        </p:blipFill>
        <p:spPr>
          <a:xfrm>
            <a:off x="1383745" y="7802781"/>
            <a:ext cx="2830734" cy="2529883"/>
          </a:xfrm>
          <a:prstGeom prst="rect">
            <a:avLst/>
          </a:prstGeom>
          <a:ln w="12700">
            <a:miter lim="400000"/>
          </a:ln>
          <a:effectLst>
            <a:outerShdw blurRad="254000" dist="127000" dir="2700000" rotWithShape="0">
              <a:srgbClr val="000000">
                <a:alpha val="20000"/>
              </a:srgbClr>
            </a:outerShdw>
          </a:effectLst>
        </p:spPr>
      </p:pic>
      <p:sp>
        <p:nvSpPr>
          <p:cNvPr id="637" name="Subtitle 2"/>
          <p:cNvSpPr txBox="1"/>
          <p:nvPr/>
        </p:nvSpPr>
        <p:spPr>
          <a:xfrm>
            <a:off x="1385120" y="9687524"/>
            <a:ext cx="22127839" cy="2897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defTabSz="1810511">
              <a:lnSpc>
                <a:spcPct val="120000"/>
              </a:lnSpc>
              <a:spcBef>
                <a:spcPts val="1900"/>
              </a:spcBef>
              <a:defRPr sz="4257" b="1">
                <a:solidFill>
                  <a:srgbClr val="FFFFFF"/>
                </a:solidFill>
              </a:defRPr>
            </a:pPr>
            <a:r>
              <a:t>                     Pendant une réaction… </a:t>
            </a:r>
            <a:r>
              <a:rPr b="0"/>
              <a:t>Si l’enfant est allongé, </a:t>
            </a:r>
            <a:r>
              <a:t>ne le faites pas asseoir </a:t>
            </a:r>
            <a:br/>
            <a:r>
              <a:t>ou lever brusquement </a:t>
            </a:r>
            <a:r>
              <a:rPr b="0"/>
              <a:t>pendant une réaction anaphylactique, même après avoir reçu de l’épinéphrine. </a:t>
            </a:r>
            <a:r>
              <a:t>Les changements soudains de position peuvent mettre la vie en danger.</a:t>
            </a:r>
          </a:p>
        </p:txBody>
      </p:sp>
      <p:sp>
        <p:nvSpPr>
          <p:cNvPr id="638" name="Subtitle 2"/>
          <p:cNvSpPr txBox="1"/>
          <p:nvPr/>
        </p:nvSpPr>
        <p:spPr>
          <a:xfrm>
            <a:off x="1016000" y="3048000"/>
            <a:ext cx="9789319" cy="133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a:lnSpc>
                <a:spcPct val="97200"/>
              </a:lnSpc>
              <a:spcBef>
                <a:spcPts val="1200"/>
              </a:spcBef>
              <a:defRPr sz="4800" b="1">
                <a:solidFill>
                  <a:srgbClr val="636466"/>
                </a:solidFill>
              </a:defRPr>
            </a:pPr>
            <a:r>
              <a:t>Lors de l’injection </a:t>
            </a:r>
            <a:r>
              <a:rPr b="0"/>
              <a:t>d’épinéphrine</a:t>
            </a:r>
          </a:p>
        </p:txBody>
      </p:sp>
      <p:pic>
        <p:nvPicPr>
          <p:cNvPr id="639"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44" name="5 steps for treating anaphylaxis"/>
          <p:cNvSpPr txBox="1"/>
          <p:nvPr/>
        </p:nvSpPr>
        <p:spPr>
          <a:xfrm>
            <a:off x="761999" y="382054"/>
            <a:ext cx="22733158"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lvl1pPr>
              <a:lnSpc>
                <a:spcPct val="90000"/>
              </a:lnSpc>
              <a:defRPr sz="9000" b="1" i="1">
                <a:solidFill>
                  <a:srgbClr val="FFFFFF"/>
                </a:solidFill>
              </a:defRPr>
            </a:lvl1pPr>
          </a:lstStyle>
          <a:p>
            <a:r>
              <a:t>La position du corps est importante</a:t>
            </a:r>
          </a:p>
        </p:txBody>
      </p:sp>
      <p:sp>
        <p:nvSpPr>
          <p:cNvPr id="645" name="Go to the nearest hospital right away (ideally by ambulance), even if symptoms are mild or have stopped. The reaction could get worse or come back."/>
          <p:cNvSpPr txBox="1"/>
          <p:nvPr/>
        </p:nvSpPr>
        <p:spPr>
          <a:xfrm>
            <a:off x="1010775" y="8263976"/>
            <a:ext cx="6955236" cy="4292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marL="350920" indent="-350920" defTabSz="1810511">
              <a:lnSpc>
                <a:spcPct val="110000"/>
              </a:lnSpc>
              <a:spcBef>
                <a:spcPts val="1100"/>
              </a:spcBef>
              <a:buSzPct val="100000"/>
              <a:buChar char="•"/>
              <a:defRPr sz="4000" b="1">
                <a:solidFill>
                  <a:srgbClr val="666666"/>
                </a:solidFill>
              </a:defRPr>
            </a:pPr>
            <a:r>
              <a:t>Placez-le sur le dos</a:t>
            </a:r>
            <a:br/>
            <a:r>
              <a:rPr b="0"/>
              <a:t>(s’il n’était pas déjà couché) et relevez ses jambes. </a:t>
            </a:r>
            <a:br>
              <a:rPr b="0"/>
            </a:br>
            <a:r>
              <a:rPr b="0"/>
              <a:t>Il pourrait préférer être </a:t>
            </a:r>
            <a:br>
              <a:rPr b="0"/>
            </a:br>
            <a:r>
              <a:rPr b="0"/>
              <a:t>assis s’il a de la difficulté </a:t>
            </a:r>
            <a:br>
              <a:rPr b="0"/>
            </a:br>
            <a:r>
              <a:rPr b="0"/>
              <a:t>à respirer.</a:t>
            </a:r>
          </a:p>
        </p:txBody>
      </p:sp>
      <p:sp>
        <p:nvSpPr>
          <p:cNvPr id="646" name="Subtitle 2"/>
          <p:cNvSpPr txBox="1"/>
          <p:nvPr/>
        </p:nvSpPr>
        <p:spPr>
          <a:xfrm>
            <a:off x="1016000" y="3048000"/>
            <a:ext cx="9452108" cy="106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a:lnSpc>
                <a:spcPct val="97200"/>
              </a:lnSpc>
              <a:spcBef>
                <a:spcPts val="1200"/>
              </a:spcBef>
              <a:defRPr sz="4800" b="1">
                <a:solidFill>
                  <a:srgbClr val="636466"/>
                </a:solidFill>
              </a:defRPr>
            </a:pPr>
            <a:r>
              <a:t>Après l’injection</a:t>
            </a:r>
            <a:r>
              <a:rPr b="0"/>
              <a:t> d’épinéphrine</a:t>
            </a:r>
          </a:p>
        </p:txBody>
      </p:sp>
      <p:pic>
        <p:nvPicPr>
          <p:cNvPr id="647" name="BodyPosition.pdf" descr="BodyPosition.pdf"/>
          <p:cNvPicPr>
            <a:picLocks noChangeAspect="1"/>
          </p:cNvPicPr>
          <p:nvPr/>
        </p:nvPicPr>
        <p:blipFill>
          <a:blip r:embed="rId2"/>
          <a:srcRect l="24028" t="48431" r="51266"/>
          <a:stretch>
            <a:fillRect/>
          </a:stretch>
        </p:blipFill>
        <p:spPr>
          <a:xfrm>
            <a:off x="840674" y="5339210"/>
            <a:ext cx="6955206" cy="2377542"/>
          </a:xfrm>
          <a:prstGeom prst="rect">
            <a:avLst/>
          </a:prstGeom>
          <a:ln w="12700">
            <a:miter lim="400000"/>
          </a:ln>
          <a:effectLst>
            <a:outerShdw blurRad="254000" dist="127000" dir="2700000" rotWithShape="0">
              <a:srgbClr val="000000">
                <a:alpha val="20000"/>
              </a:srgbClr>
            </a:outerShdw>
          </a:effectLst>
        </p:spPr>
      </p:pic>
      <p:sp>
        <p:nvSpPr>
          <p:cNvPr id="648" name="Go to the nearest hospital right away (ideally by ambulance), even if symptoms are mild or have stopped. The reaction could get worse or come back."/>
          <p:cNvSpPr txBox="1"/>
          <p:nvPr/>
        </p:nvSpPr>
        <p:spPr>
          <a:xfrm>
            <a:off x="8700171" y="8258774"/>
            <a:ext cx="6376043" cy="4303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marL="350920" indent="-350920" defTabSz="1810511">
              <a:lnSpc>
                <a:spcPct val="110000"/>
              </a:lnSpc>
              <a:spcBef>
                <a:spcPts val="1100"/>
              </a:spcBef>
              <a:buSzPct val="100000"/>
              <a:buChar char="•"/>
              <a:defRPr sz="4000">
                <a:solidFill>
                  <a:srgbClr val="666666"/>
                </a:solidFill>
              </a:defRPr>
            </a:pPr>
            <a:r>
              <a:t>Si l’enfant a des nausées ou vomit, </a:t>
            </a:r>
            <a:r>
              <a:rPr b="1"/>
              <a:t>il devrait être couché sur le côté</a:t>
            </a:r>
            <a:r>
              <a:t>. </a:t>
            </a:r>
          </a:p>
          <a:p>
            <a:pPr marL="350920" indent="-350920" defTabSz="1810511">
              <a:lnSpc>
                <a:spcPct val="110000"/>
              </a:lnSpc>
              <a:spcBef>
                <a:spcPts val="1100"/>
              </a:spcBef>
              <a:buSzPct val="100000"/>
              <a:buChar char="•"/>
              <a:defRPr sz="4000">
                <a:solidFill>
                  <a:srgbClr val="666666"/>
                </a:solidFill>
              </a:defRPr>
            </a:pPr>
            <a:r>
              <a:t>S’il est inconscient, il doit également être couché sur le côté.</a:t>
            </a:r>
          </a:p>
        </p:txBody>
      </p:sp>
      <p:pic>
        <p:nvPicPr>
          <p:cNvPr id="649" name="BodyPosition.pdf" descr="BodyPosition.pdf"/>
          <p:cNvPicPr>
            <a:picLocks noChangeAspect="1"/>
          </p:cNvPicPr>
          <p:nvPr/>
        </p:nvPicPr>
        <p:blipFill>
          <a:blip r:embed="rId2"/>
          <a:srcRect l="48506" t="47279" r="26787"/>
          <a:stretch>
            <a:fillRect/>
          </a:stretch>
        </p:blipFill>
        <p:spPr>
          <a:xfrm>
            <a:off x="8248924" y="5506622"/>
            <a:ext cx="6955207" cy="2430653"/>
          </a:xfrm>
          <a:prstGeom prst="rect">
            <a:avLst/>
          </a:prstGeom>
          <a:ln w="12700">
            <a:miter lim="400000"/>
          </a:ln>
          <a:effectLst>
            <a:outerShdw blurRad="254000" dist="127000" dir="2700000" rotWithShape="0">
              <a:srgbClr val="000000">
                <a:alpha val="20000"/>
              </a:srgbClr>
            </a:outerShdw>
          </a:effectLst>
        </p:spPr>
      </p:pic>
      <p:sp>
        <p:nvSpPr>
          <p:cNvPr id="650" name="Go to the nearest hospital right away (ideally by ambulance), even if symptoms are mild or have stopped. The reaction could get worse or come back."/>
          <p:cNvSpPr txBox="1"/>
          <p:nvPr/>
        </p:nvSpPr>
        <p:spPr>
          <a:xfrm>
            <a:off x="16586826" y="8258774"/>
            <a:ext cx="6376043" cy="4101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marL="350920" indent="-350920" defTabSz="1810511">
              <a:lnSpc>
                <a:spcPct val="110000"/>
              </a:lnSpc>
              <a:spcBef>
                <a:spcPts val="1100"/>
              </a:spcBef>
              <a:buSzPct val="100000"/>
              <a:buChar char="•"/>
              <a:defRPr sz="4000">
                <a:solidFill>
                  <a:srgbClr val="666666"/>
                </a:solidFill>
              </a:defRPr>
            </a:pPr>
            <a:r>
              <a:t>Après l’injection d’épinéphrine, il peut être utile de </a:t>
            </a:r>
            <a:r>
              <a:rPr b="1"/>
              <a:t>s’allonger avec un jeune enfant </a:t>
            </a:r>
            <a:r>
              <a:t>pour l’aider à rester calme.</a:t>
            </a:r>
          </a:p>
        </p:txBody>
      </p:sp>
      <p:pic>
        <p:nvPicPr>
          <p:cNvPr id="651" name="BodyPosition.pdf" descr="BodyPosition.pdf"/>
          <p:cNvPicPr>
            <a:picLocks noChangeAspect="1"/>
          </p:cNvPicPr>
          <p:nvPr/>
        </p:nvPicPr>
        <p:blipFill>
          <a:blip r:embed="rId2"/>
          <a:srcRect l="73266" b="573"/>
          <a:stretch>
            <a:fillRect/>
          </a:stretch>
        </p:blipFill>
        <p:spPr>
          <a:xfrm>
            <a:off x="16275279" y="3499449"/>
            <a:ext cx="7526303" cy="4584008"/>
          </a:xfrm>
          <a:prstGeom prst="rect">
            <a:avLst/>
          </a:prstGeom>
          <a:ln w="12700">
            <a:miter lim="400000"/>
          </a:ln>
          <a:effectLst>
            <a:outerShdw blurRad="254000" dist="127000" dir="2700000" rotWithShape="0">
              <a:srgbClr val="000000">
                <a:alpha val="20000"/>
              </a:srgbClr>
            </a:outerShdw>
          </a:effectLst>
        </p:spPr>
      </p:pic>
      <p:pic>
        <p:nvPicPr>
          <p:cNvPr id="652"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 name="Image_Mod3.jpg" descr="Image_Mod3.jpg"/>
          <p:cNvPicPr>
            <a:picLocks noChangeAspect="1"/>
          </p:cNvPicPr>
          <p:nvPr/>
        </p:nvPicPr>
        <p:blipFill>
          <a:blip r:embed="rId2"/>
          <a:srcRect l="86" t="6985" r="9502" b="16720"/>
          <a:stretch>
            <a:fillRect/>
          </a:stretch>
        </p:blipFill>
        <p:spPr>
          <a:xfrm>
            <a:off x="0" y="-1"/>
            <a:ext cx="24384002" cy="13716003"/>
          </a:xfrm>
          <a:prstGeom prst="rect">
            <a:avLst/>
          </a:prstGeom>
          <a:ln w="12700">
            <a:miter lim="400000"/>
          </a:ln>
        </p:spPr>
      </p:pic>
      <p:sp>
        <p:nvSpPr>
          <p:cNvPr id="655"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56" name="Module 3"/>
          <p:cNvSpPr txBox="1"/>
          <p:nvPr/>
        </p:nvSpPr>
        <p:spPr>
          <a:xfrm>
            <a:off x="258233" y="635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3</a:t>
            </a:r>
          </a:p>
        </p:txBody>
      </p:sp>
      <p:pic>
        <p:nvPicPr>
          <p:cNvPr id="657" name="Head_FR_TLA.pdf" descr="Head_FR_TLA.pdf"/>
          <p:cNvPicPr>
            <a:picLocks noChangeAspect="1"/>
          </p:cNvPicPr>
          <p:nvPr/>
        </p:nvPicPr>
        <p:blipFill>
          <a:blip r:embed="rId3"/>
          <a:stretch>
            <a:fillRect/>
          </a:stretch>
        </p:blipFill>
        <p:spPr>
          <a:xfrm>
            <a:off x="685800" y="10070648"/>
            <a:ext cx="22507777" cy="3378652"/>
          </a:xfrm>
          <a:prstGeom prst="rect">
            <a:avLst/>
          </a:prstGeom>
          <a:ln w="12700">
            <a:miter lim="400000"/>
          </a:ln>
          <a:effectLst>
            <a:outerShdw blurRad="254000" dist="127000" dir="2700000" rotWithShape="0">
              <a:srgbClr val="000000">
                <a:alpha val="30000"/>
              </a:srgbClr>
            </a:outerShdw>
          </a:effec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60" name="Circle"/>
          <p:cNvSpPr/>
          <p:nvPr/>
        </p:nvSpPr>
        <p:spPr>
          <a:xfrm>
            <a:off x="12739175" y="3913102"/>
            <a:ext cx="8083635" cy="808363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61" name="How does someone manage food allergy?"/>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defTabSz="1792222">
              <a:lnSpc>
                <a:spcPct val="90000"/>
              </a:lnSpc>
              <a:defRPr sz="9000" b="1" i="1">
                <a:solidFill>
                  <a:srgbClr val="FFFFFF"/>
                </a:solidFill>
              </a:defRPr>
            </a:lvl1pPr>
          </a:lstStyle>
          <a:p>
            <a:r>
              <a:t>Comment traiter une allergie alimentaire?</a:t>
            </a:r>
          </a:p>
        </p:txBody>
      </p:sp>
      <p:sp>
        <p:nvSpPr>
          <p:cNvPr id="662" name="Avoid eating what they are allergic to…"/>
          <p:cNvSpPr txBox="1"/>
          <p:nvPr/>
        </p:nvSpPr>
        <p:spPr>
          <a:xfrm>
            <a:off x="1016001" y="3048000"/>
            <a:ext cx="8847557" cy="8388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marL="381000" indent="-381000">
              <a:lnSpc>
                <a:spcPct val="120000"/>
              </a:lnSpc>
              <a:spcBef>
                <a:spcPts val="1200"/>
              </a:spcBef>
              <a:buSzPct val="100000"/>
              <a:buFont typeface="Arial"/>
              <a:buChar char="•"/>
              <a:defRPr sz="4800" b="1">
                <a:solidFill>
                  <a:srgbClr val="636466"/>
                </a:solidFill>
              </a:defRPr>
            </a:pPr>
            <a:r>
              <a:t>Éviter</a:t>
            </a:r>
            <a:r>
              <a:rPr b="0"/>
              <a:t> de manger les aliments </a:t>
            </a:r>
            <a:br>
              <a:rPr b="0"/>
            </a:br>
            <a:r>
              <a:rPr b="0"/>
              <a:t>auxquels on est allergique</a:t>
            </a:r>
          </a:p>
          <a:p>
            <a:pPr marL="381000" indent="-381000">
              <a:lnSpc>
                <a:spcPct val="120000"/>
              </a:lnSpc>
              <a:spcBef>
                <a:spcPts val="1200"/>
              </a:spcBef>
              <a:buSzPct val="100000"/>
              <a:buFont typeface="Arial"/>
              <a:buChar char="•"/>
              <a:defRPr sz="4800" b="1">
                <a:solidFill>
                  <a:srgbClr val="636466"/>
                </a:solidFill>
              </a:defRPr>
            </a:pPr>
            <a:r>
              <a:t>Savoir</a:t>
            </a:r>
            <a:r>
              <a:rPr b="0"/>
              <a:t> ce que contiennent </a:t>
            </a:r>
            <a:br>
              <a:rPr b="0"/>
            </a:br>
            <a:r>
              <a:rPr b="0"/>
              <a:t>les aliments</a:t>
            </a:r>
          </a:p>
          <a:p>
            <a:pPr marL="381000" indent="-381000">
              <a:lnSpc>
                <a:spcPct val="120000"/>
              </a:lnSpc>
              <a:spcBef>
                <a:spcPts val="1200"/>
              </a:spcBef>
              <a:buSzPct val="100000"/>
              <a:buFont typeface="Arial"/>
              <a:buChar char="•"/>
              <a:defRPr sz="4800" b="1">
                <a:solidFill>
                  <a:srgbClr val="636466"/>
                </a:solidFill>
              </a:defRPr>
            </a:pPr>
            <a:r>
              <a:t>Faire attention</a:t>
            </a:r>
            <a:r>
              <a:rPr b="0"/>
              <a:t> quand </a:t>
            </a:r>
            <a:br>
              <a:rPr b="0"/>
            </a:br>
            <a:r>
              <a:rPr b="0"/>
              <a:t>on prépare des aliments</a:t>
            </a:r>
          </a:p>
          <a:p>
            <a:pPr marL="381000" indent="-381000">
              <a:lnSpc>
                <a:spcPct val="120000"/>
              </a:lnSpc>
              <a:spcBef>
                <a:spcPts val="1200"/>
              </a:spcBef>
              <a:buSzPct val="100000"/>
              <a:buFont typeface="Arial"/>
              <a:buChar char="•"/>
              <a:defRPr sz="4800" b="1">
                <a:solidFill>
                  <a:srgbClr val="636466"/>
                </a:solidFill>
              </a:defRPr>
            </a:pPr>
            <a:r>
              <a:t>Bien se laver</a:t>
            </a:r>
            <a:r>
              <a:rPr b="0"/>
              <a:t> les mains </a:t>
            </a:r>
            <a:br>
              <a:rPr b="0"/>
            </a:br>
            <a:r>
              <a:rPr b="0"/>
              <a:t>et nettoyer les surfaces </a:t>
            </a:r>
            <a:br>
              <a:rPr b="0"/>
            </a:br>
            <a:r>
              <a:rPr b="0"/>
              <a:t>après les repas</a:t>
            </a:r>
          </a:p>
        </p:txBody>
      </p:sp>
      <p:pic>
        <p:nvPicPr>
          <p:cNvPr id="663" name="AAFA_List.pdf" descr="AAFA_List.pdf"/>
          <p:cNvPicPr>
            <a:picLocks noChangeAspect="1"/>
          </p:cNvPicPr>
          <p:nvPr/>
        </p:nvPicPr>
        <p:blipFill>
          <a:blip r:embed="rId3"/>
          <a:stretch>
            <a:fillRect/>
          </a:stretch>
        </p:blipFill>
        <p:spPr>
          <a:xfrm rot="20880000">
            <a:off x="13121312" y="3086102"/>
            <a:ext cx="6188703" cy="8054550"/>
          </a:xfrm>
          <a:prstGeom prst="rect">
            <a:avLst/>
          </a:prstGeom>
          <a:ln w="12700">
            <a:miter lim="400000"/>
          </a:ln>
          <a:effectLst>
            <a:outerShdw blurRad="254000" dist="127000" dir="2700000" rotWithShape="0">
              <a:srgbClr val="000000">
                <a:alpha val="20000"/>
              </a:srgbClr>
            </a:outerShdw>
          </a:effectLst>
        </p:spPr>
      </p:pic>
      <p:pic>
        <p:nvPicPr>
          <p:cNvPr id="664" name="AAFA_Pencil.pdf" descr="AAFA_Pencil.pdf"/>
          <p:cNvPicPr>
            <a:picLocks noChangeAspect="1"/>
          </p:cNvPicPr>
          <p:nvPr/>
        </p:nvPicPr>
        <p:blipFill>
          <a:blip r:embed="rId4"/>
          <a:stretch>
            <a:fillRect/>
          </a:stretch>
        </p:blipFill>
        <p:spPr>
          <a:xfrm>
            <a:off x="16941800" y="4167266"/>
            <a:ext cx="4755975" cy="7334702"/>
          </a:xfrm>
          <a:prstGeom prst="rect">
            <a:avLst/>
          </a:prstGeom>
          <a:ln w="12700">
            <a:miter lim="400000"/>
          </a:ln>
          <a:effectLst>
            <a:outerShdw blurRad="254000" dist="127000" dir="2700000" rotWithShape="0">
              <a:srgbClr val="000000">
                <a:alpha val="20000"/>
              </a:srgbClr>
            </a:outerShdw>
          </a:effectLst>
        </p:spPr>
      </p:pic>
      <p:pic>
        <p:nvPicPr>
          <p:cNvPr id="665"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70" name="Be ready for a reaction"/>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Plan d’urgence pour l’anaphylaxie</a:t>
            </a:r>
          </a:p>
        </p:txBody>
      </p:sp>
      <p:sp>
        <p:nvSpPr>
          <p:cNvPr id="671" name="Subtitle 2"/>
          <p:cNvSpPr txBox="1"/>
          <p:nvPr/>
        </p:nvSpPr>
        <p:spPr>
          <a:xfrm>
            <a:off x="16647382" y="2902843"/>
            <a:ext cx="3133158" cy="737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20000"/>
              </a:lnSpc>
              <a:spcBef>
                <a:spcPts val="2000"/>
              </a:spcBef>
              <a:defRPr sz="4000">
                <a:solidFill>
                  <a:srgbClr val="636466"/>
                </a:solidFill>
              </a:defRPr>
            </a:lvl1pPr>
          </a:lstStyle>
          <a:p>
            <a:r>
              <a:t>allergène(s)</a:t>
            </a:r>
          </a:p>
        </p:txBody>
      </p:sp>
      <p:sp>
        <p:nvSpPr>
          <p:cNvPr id="672" name="Subtitle 2"/>
          <p:cNvSpPr txBox="1"/>
          <p:nvPr/>
        </p:nvSpPr>
        <p:spPr>
          <a:xfrm>
            <a:off x="17142682" y="4963333"/>
            <a:ext cx="7077156" cy="2102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nSpc>
                <a:spcPct val="120000"/>
              </a:lnSpc>
              <a:spcBef>
                <a:spcPts val="2000"/>
              </a:spcBef>
              <a:defRPr sz="4000">
                <a:solidFill>
                  <a:srgbClr val="636466"/>
                </a:solidFill>
              </a:defRPr>
            </a:pPr>
            <a:r>
              <a:t>médicament, dates d’expiration, endroits où </a:t>
            </a:r>
            <a:br/>
            <a:r>
              <a:t>se trouvent les dispositifs</a:t>
            </a:r>
          </a:p>
        </p:txBody>
      </p:sp>
      <p:sp>
        <p:nvSpPr>
          <p:cNvPr id="673" name="Subtitle 2"/>
          <p:cNvSpPr txBox="1"/>
          <p:nvPr/>
        </p:nvSpPr>
        <p:spPr>
          <a:xfrm>
            <a:off x="16647382" y="8236376"/>
            <a:ext cx="2777784" cy="959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4000">
                <a:solidFill>
                  <a:srgbClr val="636466"/>
                </a:solidFill>
              </a:defRPr>
            </a:lvl1pPr>
          </a:lstStyle>
          <a:p>
            <a:r>
              <a:t>asthme</a:t>
            </a:r>
          </a:p>
        </p:txBody>
      </p:sp>
      <p:pic>
        <p:nvPicPr>
          <p:cNvPr id="674" name="Screenshot 2023-07-27 at 10.20.33 PM.png" descr="Screenshot 2023-07-27 at 10.20.33 PM.png"/>
          <p:cNvPicPr>
            <a:picLocks noChangeAspect="1"/>
          </p:cNvPicPr>
          <p:nvPr/>
        </p:nvPicPr>
        <p:blipFill>
          <a:blip r:embed="rId3"/>
          <a:srcRect l="161" b="2804"/>
          <a:stretch>
            <a:fillRect/>
          </a:stretch>
        </p:blipFill>
        <p:spPr>
          <a:xfrm rot="21300000">
            <a:off x="4554592" y="3678257"/>
            <a:ext cx="10928222" cy="13780360"/>
          </a:xfrm>
          <a:prstGeom prst="rect">
            <a:avLst/>
          </a:prstGeom>
          <a:ln w="25400">
            <a:solidFill>
              <a:srgbClr val="CCCCCC"/>
            </a:solidFill>
          </a:ln>
          <a:effectLst>
            <a:outerShdw blurRad="254000" dist="127000" dir="2700000" rotWithShape="0">
              <a:srgbClr val="000000">
                <a:alpha val="20000"/>
              </a:srgbClr>
            </a:outerShdw>
          </a:effectLst>
        </p:spPr>
      </p:pic>
      <p:pic>
        <p:nvPicPr>
          <p:cNvPr id="675" name="Image" descr="Image"/>
          <p:cNvPicPr>
            <a:picLocks noChangeAspect="1"/>
          </p:cNvPicPr>
          <p:nvPr/>
        </p:nvPicPr>
        <p:blipFill>
          <a:blip r:embed="rId4"/>
          <a:stretch>
            <a:fillRect/>
          </a:stretch>
        </p:blipFill>
        <p:spPr>
          <a:xfrm rot="10800000">
            <a:off x="14707061" y="6932593"/>
            <a:ext cx="2372119" cy="1223693"/>
          </a:xfrm>
          <a:prstGeom prst="rect">
            <a:avLst/>
          </a:prstGeom>
          <a:ln w="12700">
            <a:miter lim="400000"/>
          </a:ln>
          <a:effectLst>
            <a:outerShdw blurRad="254000" dist="127000" dir="2700000" rotWithShape="0">
              <a:srgbClr val="000000">
                <a:alpha val="20000"/>
              </a:srgbClr>
            </a:outerShdw>
          </a:effectLst>
        </p:spPr>
      </p:pic>
      <p:pic>
        <p:nvPicPr>
          <p:cNvPr id="676" name="Image" descr="Image"/>
          <p:cNvPicPr>
            <a:picLocks noChangeAspect="1"/>
          </p:cNvPicPr>
          <p:nvPr/>
        </p:nvPicPr>
        <p:blipFill>
          <a:blip r:embed="rId5"/>
          <a:stretch>
            <a:fillRect/>
          </a:stretch>
        </p:blipFill>
        <p:spPr>
          <a:xfrm rot="10800000">
            <a:off x="14707061" y="3921992"/>
            <a:ext cx="2372119" cy="1223692"/>
          </a:xfrm>
          <a:prstGeom prst="rect">
            <a:avLst/>
          </a:prstGeom>
          <a:ln w="12700">
            <a:miter lim="400000"/>
          </a:ln>
          <a:effectLst>
            <a:outerShdw blurRad="254000" dist="127000" dir="2700000" rotWithShape="0">
              <a:srgbClr val="000000">
                <a:alpha val="20000"/>
              </a:srgbClr>
            </a:outerShdw>
          </a:effectLst>
        </p:spPr>
      </p:pic>
      <p:pic>
        <p:nvPicPr>
          <p:cNvPr id="677" name="Image" descr="Image"/>
          <p:cNvPicPr>
            <a:picLocks noChangeAspect="1"/>
          </p:cNvPicPr>
          <p:nvPr/>
        </p:nvPicPr>
        <p:blipFill>
          <a:blip r:embed="rId6"/>
          <a:stretch>
            <a:fillRect/>
          </a:stretch>
        </p:blipFill>
        <p:spPr>
          <a:xfrm>
            <a:off x="14707061" y="5573572"/>
            <a:ext cx="2372119" cy="931132"/>
          </a:xfrm>
          <a:prstGeom prst="rect">
            <a:avLst/>
          </a:prstGeom>
          <a:ln w="12700">
            <a:miter lim="400000"/>
          </a:ln>
          <a:effectLst>
            <a:outerShdw blurRad="254000" dist="127000" dir="2700000" rotWithShape="0">
              <a:srgbClr val="000000">
                <a:alpha val="20000"/>
              </a:srgbClr>
            </a:outerShdw>
          </a:effectLst>
        </p:spPr>
      </p:pic>
      <p:sp>
        <p:nvSpPr>
          <p:cNvPr id="678" name="Circle"/>
          <p:cNvSpPr/>
          <p:nvPr/>
        </p:nvSpPr>
        <p:spPr>
          <a:xfrm>
            <a:off x="1049791" y="11365648"/>
            <a:ext cx="1787648" cy="178764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79" name="Circle"/>
          <p:cNvSpPr/>
          <p:nvPr/>
        </p:nvSpPr>
        <p:spPr>
          <a:xfrm>
            <a:off x="2503975" y="10003456"/>
            <a:ext cx="1404787" cy="140478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80" name="Circle"/>
          <p:cNvSpPr/>
          <p:nvPr/>
        </p:nvSpPr>
        <p:spPr>
          <a:xfrm>
            <a:off x="3171606" y="11846569"/>
            <a:ext cx="825803" cy="82580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81" name="Image" descr="Image"/>
          <p:cNvPicPr>
            <a:picLocks noChangeAspect="1"/>
          </p:cNvPicPr>
          <p:nvPr/>
        </p:nvPicPr>
        <p:blipFill>
          <a:blip r:embed="rId7"/>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86" name="Circle"/>
          <p:cNvSpPr/>
          <p:nvPr/>
        </p:nvSpPr>
        <p:spPr>
          <a:xfrm>
            <a:off x="18255814" y="6643554"/>
            <a:ext cx="5269503" cy="526950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87" name="Know what is in the food you eat"/>
          <p:cNvSpPr txBox="1"/>
          <p:nvPr/>
        </p:nvSpPr>
        <p:spPr>
          <a:xfrm>
            <a:off x="762000" y="374126"/>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Savoir ce que contiennent tes aliments</a:t>
            </a:r>
          </a:p>
        </p:txBody>
      </p:sp>
      <p:sp>
        <p:nvSpPr>
          <p:cNvPr id="688" name="Read food labels to understand ingredients…"/>
          <p:cNvSpPr txBox="1"/>
          <p:nvPr/>
        </p:nvSpPr>
        <p:spPr>
          <a:xfrm>
            <a:off x="1016000" y="3048000"/>
            <a:ext cx="12413820" cy="4994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0999" indent="-380999">
              <a:lnSpc>
                <a:spcPct val="110000"/>
              </a:lnSpc>
              <a:spcBef>
                <a:spcPts val="1200"/>
              </a:spcBef>
              <a:buSzPct val="100000"/>
              <a:buFont typeface="Arial"/>
              <a:buChar char="•"/>
              <a:defRPr sz="4400">
                <a:solidFill>
                  <a:srgbClr val="636466"/>
                </a:solidFill>
              </a:defRPr>
            </a:pPr>
            <a:r>
              <a:t>Lis les étiquettes des aliments </a:t>
            </a:r>
            <a:br/>
            <a:r>
              <a:t>pour connaître les ingrédients</a:t>
            </a:r>
          </a:p>
          <a:p>
            <a:pPr marL="380999" indent="-380999">
              <a:lnSpc>
                <a:spcPct val="110000"/>
              </a:lnSpc>
              <a:spcBef>
                <a:spcPts val="1200"/>
              </a:spcBef>
              <a:buSzPct val="100000"/>
              <a:buFont typeface="Arial"/>
              <a:buChar char="•"/>
              <a:defRPr sz="4400">
                <a:solidFill>
                  <a:srgbClr val="636466"/>
                </a:solidFill>
              </a:defRPr>
            </a:pPr>
            <a:r>
              <a:t>Les étiquettes des aliments se trouvent sur </a:t>
            </a:r>
            <a:br/>
            <a:r>
              <a:t>les emballages et énumèrent les ingrédients qu'ils contiennent - ce n'est pas la même </a:t>
            </a:r>
            <a:br/>
            <a:r>
              <a:t>chose que l’information nutritionnelle.</a:t>
            </a:r>
          </a:p>
        </p:txBody>
      </p:sp>
      <p:sp>
        <p:nvSpPr>
          <p:cNvPr id="689" name="Rounded Rectangle"/>
          <p:cNvSpPr/>
          <p:nvPr/>
        </p:nvSpPr>
        <p:spPr>
          <a:xfrm>
            <a:off x="1058332" y="9571678"/>
            <a:ext cx="11441199" cy="3331019"/>
          </a:xfrm>
          <a:prstGeom prst="roundRect">
            <a:avLst>
              <a:gd name="adj" fmla="val 14904"/>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90" name="Icon_Hazard.pdf" descr="Icon_Hazard.pdf"/>
          <p:cNvPicPr>
            <a:picLocks noChangeAspect="1"/>
          </p:cNvPicPr>
          <p:nvPr/>
        </p:nvPicPr>
        <p:blipFill>
          <a:blip r:embed="rId3"/>
          <a:stretch>
            <a:fillRect/>
          </a:stretch>
        </p:blipFill>
        <p:spPr>
          <a:xfrm>
            <a:off x="1457553" y="8315342"/>
            <a:ext cx="2348534" cy="2098932"/>
          </a:xfrm>
          <a:prstGeom prst="rect">
            <a:avLst/>
          </a:prstGeom>
          <a:ln w="12700">
            <a:miter lim="400000"/>
          </a:ln>
          <a:effectLst>
            <a:outerShdw blurRad="254000" dist="127000" dir="2700000" rotWithShape="0">
              <a:srgbClr val="000000">
                <a:alpha val="20000"/>
              </a:srgbClr>
            </a:outerShdw>
          </a:effectLst>
        </p:spPr>
      </p:pic>
      <p:sp>
        <p:nvSpPr>
          <p:cNvPr id="691" name="Subtitle 2"/>
          <p:cNvSpPr txBox="1"/>
          <p:nvPr/>
        </p:nvSpPr>
        <p:spPr>
          <a:xfrm>
            <a:off x="1457554" y="9759266"/>
            <a:ext cx="10836903" cy="3080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lvl="1">
              <a:lnSpc>
                <a:spcPct val="110000"/>
              </a:lnSpc>
              <a:spcBef>
                <a:spcPts val="2000"/>
              </a:spcBef>
              <a:defRPr sz="4400">
                <a:solidFill>
                  <a:srgbClr val="FFFFFF"/>
                </a:solidFill>
              </a:defRPr>
            </a:pPr>
            <a:r>
              <a:t> 	    Les personnes avec une allergie alimentaire doivent éviter les aliments qui « contiennent » ou « peuvent contenir » </a:t>
            </a:r>
            <a:br/>
            <a:r>
              <a:t>ce à quoi elles sont allergiques.</a:t>
            </a:r>
          </a:p>
        </p:txBody>
      </p:sp>
      <p:sp>
        <p:nvSpPr>
          <p:cNvPr id="692" name="Circle"/>
          <p:cNvSpPr/>
          <p:nvPr/>
        </p:nvSpPr>
        <p:spPr>
          <a:xfrm>
            <a:off x="13711346" y="2950610"/>
            <a:ext cx="8782929" cy="8782930"/>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93" name="AAFA-Ingredients_FR.pdf" descr="AAFA-Ingredients_FR.pdf"/>
          <p:cNvPicPr>
            <a:picLocks noChangeAspect="1"/>
          </p:cNvPicPr>
          <p:nvPr/>
        </p:nvPicPr>
        <p:blipFill>
          <a:blip r:embed="rId4"/>
          <a:srcRect l="12635" t="22533" r="20335" b="10435"/>
          <a:stretch>
            <a:fillRect/>
          </a:stretch>
        </p:blipFill>
        <p:spPr>
          <a:xfrm>
            <a:off x="14323735" y="3336004"/>
            <a:ext cx="7740065" cy="7740200"/>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38" y="0"/>
                </a:cubicBezTo>
                <a:close/>
              </a:path>
            </a:pathLst>
          </a:custGeom>
          <a:ln w="12700">
            <a:miter lim="400000"/>
          </a:ln>
        </p:spPr>
      </p:pic>
      <p:pic>
        <p:nvPicPr>
          <p:cNvPr id="694"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99" name="When making food"/>
          <p:cNvSpPr txBox="1"/>
          <p:nvPr/>
        </p:nvSpPr>
        <p:spPr>
          <a:xfrm>
            <a:off x="762000" y="380737"/>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Préparation des aliments</a:t>
            </a:r>
          </a:p>
        </p:txBody>
      </p:sp>
      <p:sp>
        <p:nvSpPr>
          <p:cNvPr id="700" name="Reduce cross-contamination  when making or serving food…"/>
          <p:cNvSpPr txBox="1"/>
          <p:nvPr/>
        </p:nvSpPr>
        <p:spPr>
          <a:xfrm>
            <a:off x="1016000" y="3048000"/>
            <a:ext cx="10813303" cy="706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Réduit le risque de </a:t>
            </a:r>
            <a:r>
              <a:rPr b="1"/>
              <a:t>contamination croisée </a:t>
            </a:r>
            <a:r>
              <a:t>quand tu prépares ou sers des aliments</a:t>
            </a:r>
          </a:p>
          <a:p>
            <a:pPr marL="381000" indent="-381000">
              <a:lnSpc>
                <a:spcPct val="120000"/>
              </a:lnSpc>
              <a:spcBef>
                <a:spcPts val="1200"/>
              </a:spcBef>
              <a:buSzPct val="100000"/>
              <a:buFont typeface="Arial"/>
              <a:buChar char="•"/>
              <a:defRPr sz="4800">
                <a:solidFill>
                  <a:srgbClr val="636466"/>
                </a:solidFill>
              </a:defRPr>
            </a:pPr>
            <a:r>
              <a:t>C’est ce qui peut se produire quand un allergène alimentaire se retrouve par mégarde dans un autre aliment</a:t>
            </a:r>
          </a:p>
        </p:txBody>
      </p:sp>
      <p:sp>
        <p:nvSpPr>
          <p:cNvPr id="701" name="Rounded Rectangle"/>
          <p:cNvSpPr/>
          <p:nvPr/>
        </p:nvSpPr>
        <p:spPr>
          <a:xfrm>
            <a:off x="900249" y="9818692"/>
            <a:ext cx="10543546" cy="2424228"/>
          </a:xfrm>
          <a:prstGeom prst="roundRect">
            <a:avLst>
              <a:gd name="adj" fmla="val 2047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02" name="Subtitle 2"/>
          <p:cNvSpPr txBox="1"/>
          <p:nvPr/>
        </p:nvSpPr>
        <p:spPr>
          <a:xfrm>
            <a:off x="1317909" y="10125881"/>
            <a:ext cx="10395644" cy="1886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defRPr sz="4800" b="1">
                <a:solidFill>
                  <a:srgbClr val="F2F3F2"/>
                </a:solidFill>
              </a:defRPr>
            </a:pPr>
            <a:r>
              <a:t>Allergène </a:t>
            </a:r>
            <a:r>
              <a:rPr b="0"/>
              <a:t>= l’aliment que ton corps croit dangereux et auquel il réagit.</a:t>
            </a:r>
          </a:p>
        </p:txBody>
      </p:sp>
      <p:pic>
        <p:nvPicPr>
          <p:cNvPr id="703" name="Food_Clean.pdf" descr="Food_Clean.pdf"/>
          <p:cNvPicPr>
            <a:picLocks noChangeAspect="1"/>
          </p:cNvPicPr>
          <p:nvPr/>
        </p:nvPicPr>
        <p:blipFill>
          <a:blip r:embed="rId3"/>
          <a:srcRect l="1197" t="381" r="2324" b="2180"/>
          <a:stretch>
            <a:fillRect/>
          </a:stretch>
        </p:blipFill>
        <p:spPr>
          <a:xfrm>
            <a:off x="13455890" y="8265386"/>
            <a:ext cx="3766485" cy="3766645"/>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6" y="0"/>
                  <a:pt x="9838" y="0"/>
                </a:cubicBezTo>
                <a:close/>
              </a:path>
            </a:pathLst>
          </a:custGeom>
          <a:ln w="12700">
            <a:miter lim="400000"/>
          </a:ln>
          <a:effectLst>
            <a:outerShdw blurRad="254000" dist="127000" dir="2700000" rotWithShape="0">
              <a:srgbClr val="000000">
                <a:alpha val="20000"/>
              </a:srgbClr>
            </a:outerShdw>
          </a:effectLst>
        </p:spPr>
      </p:pic>
      <p:pic>
        <p:nvPicPr>
          <p:cNvPr id="704" name="Icon_Check.pdf" descr="Icon_Check.pdf"/>
          <p:cNvPicPr>
            <a:picLocks noChangeAspect="1"/>
          </p:cNvPicPr>
          <p:nvPr/>
        </p:nvPicPr>
        <p:blipFill>
          <a:blip r:embed="rId4"/>
          <a:stretch>
            <a:fillRect/>
          </a:stretch>
        </p:blipFill>
        <p:spPr>
          <a:xfrm>
            <a:off x="13033497" y="7821100"/>
            <a:ext cx="1402008" cy="1402007"/>
          </a:xfrm>
          <a:prstGeom prst="rect">
            <a:avLst/>
          </a:prstGeom>
          <a:ln w="12700">
            <a:miter lim="400000"/>
          </a:ln>
          <a:effectLst>
            <a:outerShdw blurRad="254000" dist="127000" dir="2700000" rotWithShape="0">
              <a:srgbClr val="000000">
                <a:alpha val="20000"/>
              </a:srgbClr>
            </a:outerShdw>
          </a:effectLst>
        </p:spPr>
      </p:pic>
      <p:pic>
        <p:nvPicPr>
          <p:cNvPr id="705" name="Food_Egg.pdf" descr="Food_Egg.pdf"/>
          <p:cNvPicPr>
            <a:picLocks noChangeAspect="1"/>
          </p:cNvPicPr>
          <p:nvPr/>
        </p:nvPicPr>
        <p:blipFill>
          <a:blip r:embed="rId5"/>
          <a:srcRect r="2486" b="1340"/>
          <a:stretch>
            <a:fillRect/>
          </a:stretch>
        </p:blipFill>
        <p:spPr>
          <a:xfrm>
            <a:off x="18849057" y="8299439"/>
            <a:ext cx="3709174" cy="3715926"/>
          </a:xfrm>
          <a:custGeom>
            <a:avLst/>
            <a:gdLst/>
            <a:ahLst/>
            <a:cxnLst>
              <a:cxn ang="0">
                <a:pos x="wd2" y="hd2"/>
              </a:cxn>
              <a:cxn ang="5400000">
                <a:pos x="wd2" y="hd2"/>
              </a:cxn>
              <a:cxn ang="10800000">
                <a:pos x="wd2" y="hd2"/>
              </a:cxn>
              <a:cxn ang="16200000">
                <a:pos x="wd2" y="hd2"/>
              </a:cxn>
            </a:cxnLst>
            <a:rect l="0" t="0" r="r" b="b"/>
            <a:pathLst>
              <a:path w="20580" h="20582" extrusionOk="0">
                <a:moveTo>
                  <a:pt x="7762" y="0"/>
                </a:moveTo>
                <a:cubicBezTo>
                  <a:pt x="5923" y="426"/>
                  <a:pt x="4174" y="1343"/>
                  <a:pt x="2741" y="2774"/>
                </a:cubicBezTo>
                <a:cubicBezTo>
                  <a:pt x="1348" y="4165"/>
                  <a:pt x="442" y="5853"/>
                  <a:pt x="0" y="7632"/>
                </a:cubicBezTo>
                <a:lnTo>
                  <a:pt x="0" y="12666"/>
                </a:lnTo>
                <a:cubicBezTo>
                  <a:pt x="442" y="14446"/>
                  <a:pt x="1348" y="16135"/>
                  <a:pt x="2741" y="17526"/>
                </a:cubicBezTo>
                <a:cubicBezTo>
                  <a:pt x="6821" y="21600"/>
                  <a:pt x="13439" y="21600"/>
                  <a:pt x="17519" y="17526"/>
                </a:cubicBezTo>
                <a:cubicBezTo>
                  <a:pt x="21600" y="13453"/>
                  <a:pt x="21600" y="6848"/>
                  <a:pt x="17519" y="2774"/>
                </a:cubicBezTo>
                <a:cubicBezTo>
                  <a:pt x="16086" y="1343"/>
                  <a:pt x="14338" y="426"/>
                  <a:pt x="12499" y="0"/>
                </a:cubicBezTo>
                <a:lnTo>
                  <a:pt x="7762" y="0"/>
                </a:lnTo>
                <a:close/>
              </a:path>
            </a:pathLst>
          </a:custGeom>
          <a:ln w="12700">
            <a:miter lim="400000"/>
          </a:ln>
          <a:effectLst>
            <a:outerShdw blurRad="254000" dist="127000" dir="2700000" rotWithShape="0">
              <a:srgbClr val="000000">
                <a:alpha val="20000"/>
              </a:srgbClr>
            </a:outerShdw>
          </a:effectLst>
        </p:spPr>
      </p:pic>
      <p:pic>
        <p:nvPicPr>
          <p:cNvPr id="706" name="Tongs_Green.pdf" descr="Tongs_Green.pdf"/>
          <p:cNvPicPr>
            <a:picLocks noChangeAspect="1"/>
          </p:cNvPicPr>
          <p:nvPr/>
        </p:nvPicPr>
        <p:blipFill>
          <a:blip r:embed="rId6"/>
          <a:stretch>
            <a:fillRect/>
          </a:stretch>
        </p:blipFill>
        <p:spPr>
          <a:xfrm>
            <a:off x="14612250" y="9054148"/>
            <a:ext cx="3358107" cy="3358106"/>
          </a:xfrm>
          <a:prstGeom prst="rect">
            <a:avLst/>
          </a:prstGeom>
          <a:ln w="12700">
            <a:miter lim="400000"/>
          </a:ln>
          <a:effectLst>
            <a:outerShdw blurRad="254000" dist="127000" dir="2700000" rotWithShape="0">
              <a:srgbClr val="000000">
                <a:alpha val="20000"/>
              </a:srgbClr>
            </a:outerShdw>
          </a:effectLst>
        </p:spPr>
      </p:pic>
      <p:pic>
        <p:nvPicPr>
          <p:cNvPr id="707" name="Tongs_Purple.pdf" descr="Tongs_Purple.pdf"/>
          <p:cNvPicPr>
            <a:picLocks noChangeAspect="1"/>
          </p:cNvPicPr>
          <p:nvPr/>
        </p:nvPicPr>
        <p:blipFill>
          <a:blip r:embed="rId7"/>
          <a:stretch>
            <a:fillRect/>
          </a:stretch>
        </p:blipFill>
        <p:spPr>
          <a:xfrm>
            <a:off x="19947049" y="9054148"/>
            <a:ext cx="3358106" cy="3358106"/>
          </a:xfrm>
          <a:prstGeom prst="rect">
            <a:avLst/>
          </a:prstGeom>
          <a:ln w="12700">
            <a:miter lim="400000"/>
          </a:ln>
          <a:effectLst>
            <a:outerShdw blurRad="254000" dist="127000" dir="2700000" rotWithShape="0">
              <a:srgbClr val="000000">
                <a:alpha val="20000"/>
              </a:srgbClr>
            </a:outerShdw>
          </a:effectLst>
        </p:spPr>
      </p:pic>
      <p:pic>
        <p:nvPicPr>
          <p:cNvPr id="708" name="Food_Egg.pdf" descr="Food_Egg.pdf"/>
          <p:cNvPicPr>
            <a:picLocks noChangeAspect="1"/>
          </p:cNvPicPr>
          <p:nvPr/>
        </p:nvPicPr>
        <p:blipFill>
          <a:blip r:embed="rId5"/>
          <a:srcRect r="2157" b="1340"/>
          <a:stretch>
            <a:fillRect/>
          </a:stretch>
        </p:blipFill>
        <p:spPr>
          <a:xfrm>
            <a:off x="17451761" y="3307779"/>
            <a:ext cx="3721784" cy="3715926"/>
          </a:xfrm>
          <a:custGeom>
            <a:avLst/>
            <a:gdLst/>
            <a:ahLst/>
            <a:cxnLst>
              <a:cxn ang="0">
                <a:pos x="wd2" y="hd2"/>
              </a:cxn>
              <a:cxn ang="5400000">
                <a:pos x="wd2" y="hd2"/>
              </a:cxn>
              <a:cxn ang="10800000">
                <a:pos x="wd2" y="hd2"/>
              </a:cxn>
              <a:cxn ang="16200000">
                <a:pos x="wd2" y="hd2"/>
              </a:cxn>
            </a:cxnLst>
            <a:rect l="0" t="0" r="r" b="b"/>
            <a:pathLst>
              <a:path w="20583" h="20582" extrusionOk="0">
                <a:moveTo>
                  <a:pt x="7807" y="0"/>
                </a:moveTo>
                <a:cubicBezTo>
                  <a:pt x="5974" y="426"/>
                  <a:pt x="4232" y="1343"/>
                  <a:pt x="2803" y="2774"/>
                </a:cubicBezTo>
                <a:cubicBezTo>
                  <a:pt x="1339" y="4241"/>
                  <a:pt x="410" y="6036"/>
                  <a:pt x="0" y="7922"/>
                </a:cubicBezTo>
                <a:lnTo>
                  <a:pt x="0" y="12378"/>
                </a:lnTo>
                <a:cubicBezTo>
                  <a:pt x="410" y="14264"/>
                  <a:pt x="1339" y="16060"/>
                  <a:pt x="2803" y="17526"/>
                </a:cubicBezTo>
                <a:cubicBezTo>
                  <a:pt x="6870" y="21600"/>
                  <a:pt x="13465" y="21600"/>
                  <a:pt x="17533" y="17526"/>
                </a:cubicBezTo>
                <a:cubicBezTo>
                  <a:pt x="21600" y="13453"/>
                  <a:pt x="21600" y="6848"/>
                  <a:pt x="17533" y="2774"/>
                </a:cubicBezTo>
                <a:cubicBezTo>
                  <a:pt x="16104" y="1343"/>
                  <a:pt x="14362" y="426"/>
                  <a:pt x="12529" y="0"/>
                </a:cubicBezTo>
                <a:lnTo>
                  <a:pt x="7807" y="0"/>
                </a:lnTo>
                <a:close/>
              </a:path>
            </a:pathLst>
          </a:custGeom>
          <a:ln w="12700">
            <a:miter lim="400000"/>
          </a:ln>
          <a:effectLst>
            <a:outerShdw blurRad="254000" dist="127000" dir="2700000" rotWithShape="0">
              <a:srgbClr val="000000">
                <a:alpha val="20000"/>
              </a:srgbClr>
            </a:outerShdw>
          </a:effectLst>
        </p:spPr>
      </p:pic>
      <p:pic>
        <p:nvPicPr>
          <p:cNvPr id="709" name="Food_Clean.pdf" descr="Food_Clean.pdf"/>
          <p:cNvPicPr>
            <a:picLocks noChangeAspect="1"/>
          </p:cNvPicPr>
          <p:nvPr/>
        </p:nvPicPr>
        <p:blipFill>
          <a:blip r:embed="rId3"/>
          <a:srcRect r="2486" b="1340"/>
          <a:stretch>
            <a:fillRect/>
          </a:stretch>
        </p:blipFill>
        <p:spPr>
          <a:xfrm>
            <a:off x="13449864" y="3308653"/>
            <a:ext cx="3709175" cy="3715927"/>
          </a:xfrm>
          <a:custGeom>
            <a:avLst/>
            <a:gdLst/>
            <a:ahLst/>
            <a:cxnLst>
              <a:cxn ang="0">
                <a:pos x="wd2" y="hd2"/>
              </a:cxn>
              <a:cxn ang="5400000">
                <a:pos x="wd2" y="hd2"/>
              </a:cxn>
              <a:cxn ang="10800000">
                <a:pos x="wd2" y="hd2"/>
              </a:cxn>
              <a:cxn ang="16200000">
                <a:pos x="wd2" y="hd2"/>
              </a:cxn>
            </a:cxnLst>
            <a:rect l="0" t="0" r="r" b="b"/>
            <a:pathLst>
              <a:path w="20580" h="20582" extrusionOk="0">
                <a:moveTo>
                  <a:pt x="7762" y="0"/>
                </a:moveTo>
                <a:cubicBezTo>
                  <a:pt x="5923" y="426"/>
                  <a:pt x="4174" y="1343"/>
                  <a:pt x="2741" y="2774"/>
                </a:cubicBezTo>
                <a:cubicBezTo>
                  <a:pt x="1348" y="4165"/>
                  <a:pt x="442" y="5853"/>
                  <a:pt x="0" y="7632"/>
                </a:cubicBezTo>
                <a:lnTo>
                  <a:pt x="0" y="12666"/>
                </a:lnTo>
                <a:cubicBezTo>
                  <a:pt x="442" y="14446"/>
                  <a:pt x="1348" y="16135"/>
                  <a:pt x="2741" y="17526"/>
                </a:cubicBezTo>
                <a:cubicBezTo>
                  <a:pt x="6821" y="21600"/>
                  <a:pt x="13439" y="21600"/>
                  <a:pt x="17519" y="17526"/>
                </a:cubicBezTo>
                <a:cubicBezTo>
                  <a:pt x="21600" y="13453"/>
                  <a:pt x="21600" y="6848"/>
                  <a:pt x="17519" y="2774"/>
                </a:cubicBezTo>
                <a:cubicBezTo>
                  <a:pt x="16086" y="1343"/>
                  <a:pt x="14337" y="426"/>
                  <a:pt x="12499" y="0"/>
                </a:cubicBezTo>
                <a:lnTo>
                  <a:pt x="7762" y="0"/>
                </a:lnTo>
                <a:close/>
              </a:path>
            </a:pathLst>
          </a:custGeom>
          <a:ln w="12700">
            <a:miter lim="400000"/>
          </a:ln>
          <a:effectLst>
            <a:outerShdw blurRad="254000" dist="127000" dir="2700000" rotWithShape="0">
              <a:srgbClr val="000000">
                <a:alpha val="20000"/>
              </a:srgbClr>
            </a:outerShdw>
          </a:effectLst>
        </p:spPr>
      </p:pic>
      <p:pic>
        <p:nvPicPr>
          <p:cNvPr id="710" name="Icon_X.pdf" descr="Icon_X.pdf"/>
          <p:cNvPicPr>
            <a:picLocks noChangeAspect="1"/>
          </p:cNvPicPr>
          <p:nvPr/>
        </p:nvPicPr>
        <p:blipFill>
          <a:blip r:embed="rId8"/>
          <a:stretch>
            <a:fillRect/>
          </a:stretch>
        </p:blipFill>
        <p:spPr>
          <a:xfrm>
            <a:off x="13033556" y="2839024"/>
            <a:ext cx="1402008" cy="1402008"/>
          </a:xfrm>
          <a:prstGeom prst="rect">
            <a:avLst/>
          </a:prstGeom>
          <a:ln w="12700">
            <a:miter lim="400000"/>
          </a:ln>
          <a:effectLst>
            <a:outerShdw blurRad="254000" dist="127000" dir="2700000" rotWithShape="0">
              <a:srgbClr val="000000">
                <a:alpha val="20000"/>
              </a:srgbClr>
            </a:outerShdw>
          </a:effectLst>
        </p:spPr>
      </p:pic>
      <p:pic>
        <p:nvPicPr>
          <p:cNvPr id="711" name="Tongs_Blue.pdf" descr="Tongs_Blue.pdf"/>
          <p:cNvPicPr>
            <a:picLocks noChangeAspect="1"/>
          </p:cNvPicPr>
          <p:nvPr/>
        </p:nvPicPr>
        <p:blipFill>
          <a:blip r:embed="rId9"/>
          <a:stretch>
            <a:fillRect/>
          </a:stretch>
        </p:blipFill>
        <p:spPr>
          <a:xfrm>
            <a:off x="15515141" y="4073464"/>
            <a:ext cx="3358107" cy="3358107"/>
          </a:xfrm>
          <a:prstGeom prst="rect">
            <a:avLst/>
          </a:prstGeom>
          <a:ln w="12700">
            <a:miter lim="400000"/>
          </a:ln>
          <a:effectLst>
            <a:outerShdw blurRad="254000" dist="127000" dir="2700000" rotWithShape="0">
              <a:srgbClr val="000000">
                <a:alpha val="20000"/>
              </a:srgbClr>
            </a:outerShdw>
          </a:effectLst>
        </p:spPr>
      </p:pic>
      <p:pic>
        <p:nvPicPr>
          <p:cNvPr id="712" name="Image" descr="Image"/>
          <p:cNvPicPr>
            <a:picLocks noChangeAspect="1"/>
          </p:cNvPicPr>
          <p:nvPr/>
        </p:nvPicPr>
        <p:blipFill>
          <a:blip r:embed="rId10"/>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48" name="Meet Caroline"/>
          <p:cNvSpPr txBox="1"/>
          <p:nvPr/>
        </p:nvSpPr>
        <p:spPr>
          <a:xfrm>
            <a:off x="762000" y="376457"/>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Voici Caroline</a:t>
            </a:r>
          </a:p>
        </p:txBody>
      </p:sp>
      <p:grpSp>
        <p:nvGrpSpPr>
          <p:cNvPr id="253" name="Group">
            <a:hlinkClick r:id="rId3"/>
          </p:cNvPr>
          <p:cNvGrpSpPr/>
          <p:nvPr/>
        </p:nvGrpSpPr>
        <p:grpSpPr>
          <a:xfrm>
            <a:off x="5157771" y="3102766"/>
            <a:ext cx="14068459" cy="8599223"/>
            <a:chOff x="0" y="0"/>
            <a:chExt cx="14068457" cy="8599221"/>
          </a:xfrm>
        </p:grpSpPr>
        <p:sp>
          <p:nvSpPr>
            <p:cNvPr id="249" name="Rectangle"/>
            <p:cNvSpPr/>
            <p:nvPr/>
          </p:nvSpPr>
          <p:spPr>
            <a:xfrm rot="180000">
              <a:off x="197210" y="352411"/>
              <a:ext cx="13674038" cy="7894398"/>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50" name="Rectangle"/>
            <p:cNvSpPr/>
            <p:nvPr/>
          </p:nvSpPr>
          <p:spPr>
            <a:xfrm rot="21480000">
              <a:off x="197210" y="352411"/>
              <a:ext cx="13674038" cy="7894399"/>
            </a:xfrm>
            <a:prstGeom prst="rect">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51" name="Screenshot 2023-07-27 at 2.55.16 PM.png" descr="Screenshot 2023-07-27 at 2.55.16 PM.png"/>
            <p:cNvPicPr>
              <a:picLocks noChangeAspect="1"/>
            </p:cNvPicPr>
            <p:nvPr/>
          </p:nvPicPr>
          <p:blipFill>
            <a:blip r:embed="rId4"/>
            <a:srcRect l="813"/>
            <a:stretch>
              <a:fillRect/>
            </a:stretch>
          </p:blipFill>
          <p:spPr>
            <a:xfrm>
              <a:off x="675922" y="991218"/>
              <a:ext cx="12585135" cy="6609459"/>
            </a:xfrm>
            <a:prstGeom prst="rect">
              <a:avLst/>
            </a:prstGeom>
            <a:ln w="12700" cap="flat">
              <a:noFill/>
              <a:miter lim="400000"/>
            </a:ln>
            <a:effectLst>
              <a:outerShdw blurRad="254000" dist="127000" dir="2700000" rotWithShape="0">
                <a:srgbClr val="000000">
                  <a:alpha val="20000"/>
                </a:srgbClr>
              </a:outerShdw>
            </a:effectLst>
          </p:spPr>
        </p:pic>
        <p:pic>
          <p:nvPicPr>
            <p:cNvPr id="252" name="Icon_Play.pdf" descr="Icon_Play.pdf"/>
            <p:cNvPicPr>
              <a:picLocks noChangeAspect="1"/>
            </p:cNvPicPr>
            <p:nvPr/>
          </p:nvPicPr>
          <p:blipFill>
            <a:blip r:embed="rId5">
              <a:alphaModFix amt="40000"/>
            </a:blip>
            <a:stretch>
              <a:fillRect/>
            </a:stretch>
          </p:blipFill>
          <p:spPr>
            <a:xfrm>
              <a:off x="4401452" y="1792296"/>
              <a:ext cx="5138600" cy="5138599"/>
            </a:xfrm>
            <a:prstGeom prst="rect">
              <a:avLst/>
            </a:prstGeom>
            <a:ln w="12700" cap="flat">
              <a:noFill/>
              <a:miter lim="400000"/>
            </a:ln>
            <a:effectLst/>
          </p:spPr>
        </p:pic>
      </p:grpSp>
      <p:sp>
        <p:nvSpPr>
          <p:cNvPr id="254" name="Circle"/>
          <p:cNvSpPr/>
          <p:nvPr/>
        </p:nvSpPr>
        <p:spPr>
          <a:xfrm>
            <a:off x="1473125" y="8796015"/>
            <a:ext cx="1787644"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5" name="Circle"/>
          <p:cNvSpPr/>
          <p:nvPr/>
        </p:nvSpPr>
        <p:spPr>
          <a:xfrm>
            <a:off x="2927308" y="7433822"/>
            <a:ext cx="1404785" cy="140478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6" name="Circle"/>
          <p:cNvSpPr/>
          <p:nvPr/>
        </p:nvSpPr>
        <p:spPr>
          <a:xfrm>
            <a:off x="19977061" y="9206117"/>
            <a:ext cx="1264931"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7" name="Circle"/>
          <p:cNvSpPr/>
          <p:nvPr/>
        </p:nvSpPr>
        <p:spPr>
          <a:xfrm>
            <a:off x="19837581" y="6565831"/>
            <a:ext cx="2245687" cy="224568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8" name="Circle"/>
          <p:cNvSpPr/>
          <p:nvPr/>
        </p:nvSpPr>
        <p:spPr>
          <a:xfrm>
            <a:off x="3594939" y="9276936"/>
            <a:ext cx="825799"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9" name="Circle"/>
          <p:cNvSpPr/>
          <p:nvPr/>
        </p:nvSpPr>
        <p:spPr>
          <a:xfrm>
            <a:off x="21664806" y="8934049"/>
            <a:ext cx="825801"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60" name="Subtitle 2">
            <a:hlinkClick r:id="rId3"/>
          </p:cNvPr>
          <p:cNvSpPr txBox="1"/>
          <p:nvPr/>
        </p:nvSpPr>
        <p:spPr>
          <a:xfrm>
            <a:off x="6082418" y="11726333"/>
            <a:ext cx="9496248" cy="776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3300" b="1">
                <a:solidFill>
                  <a:srgbClr val="9C4D94"/>
                </a:solidFill>
              </a:defRPr>
            </a:lvl1pPr>
          </a:lstStyle>
          <a:p>
            <a:r>
              <a:rPr dirty="0" err="1"/>
              <a:t>allergiesalimentairescanada.ca</a:t>
            </a:r>
            <a:r>
              <a:rPr dirty="0"/>
              <a:t>/</a:t>
            </a:r>
            <a:r>
              <a:rPr dirty="0" err="1"/>
              <a:t>VoiciCaroline</a:t>
            </a:r>
            <a:endParaRPr dirty="0"/>
          </a:p>
        </p:txBody>
      </p:sp>
      <p:pic>
        <p:nvPicPr>
          <p:cNvPr id="261"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
        <p:nvSpPr>
          <p:cNvPr id="262" name="TextBox 3"/>
          <p:cNvSpPr txBox="1"/>
          <p:nvPr/>
        </p:nvSpPr>
        <p:spPr>
          <a:xfrm>
            <a:off x="14571007" y="7337182"/>
            <a:ext cx="432104" cy="639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spcBef>
                <a:spcPts val="400"/>
              </a:spcBef>
              <a:defRPr sz="3200" b="1">
                <a:solidFill>
                  <a:srgbClr val="FFFFFF"/>
                </a:solidFill>
              </a:defRPr>
            </a:lvl1pPr>
          </a:lstStyle>
          <a:p>
            <a:r>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17" name="Ask question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Pose des questions</a:t>
            </a:r>
          </a:p>
        </p:txBody>
      </p:sp>
      <p:sp>
        <p:nvSpPr>
          <p:cNvPr id="718" name="Quote Bubble"/>
          <p:cNvSpPr/>
          <p:nvPr/>
        </p:nvSpPr>
        <p:spPr>
          <a:xfrm>
            <a:off x="994832" y="6371768"/>
            <a:ext cx="4641346" cy="4641346"/>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19" name="TextBox 3"/>
          <p:cNvSpPr txBox="1"/>
          <p:nvPr/>
        </p:nvSpPr>
        <p:spPr>
          <a:xfrm>
            <a:off x="1211193" y="7906107"/>
            <a:ext cx="4208733" cy="1496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C’est quoi les </a:t>
            </a:r>
            <a:r>
              <a:rPr b="1"/>
              <a:t>ingrédients</a:t>
            </a:r>
            <a:r>
              <a:t>?</a:t>
            </a:r>
          </a:p>
        </p:txBody>
      </p:sp>
      <p:sp>
        <p:nvSpPr>
          <p:cNvPr id="720" name="Quote Bubble"/>
          <p:cNvSpPr/>
          <p:nvPr/>
        </p:nvSpPr>
        <p:spPr>
          <a:xfrm>
            <a:off x="5927725" y="4907312"/>
            <a:ext cx="4060446" cy="4060446"/>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1" name="TextBox 7"/>
          <p:cNvSpPr txBox="1"/>
          <p:nvPr/>
        </p:nvSpPr>
        <p:spPr>
          <a:xfrm>
            <a:off x="5927726" y="5863129"/>
            <a:ext cx="3998589" cy="2192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As-tu utilisé des </a:t>
            </a:r>
            <a:r>
              <a:rPr b="1"/>
              <a:t>ustensiles distincts</a:t>
            </a:r>
            <a:r>
              <a:t>?</a:t>
            </a:r>
          </a:p>
        </p:txBody>
      </p:sp>
      <p:sp>
        <p:nvSpPr>
          <p:cNvPr id="722" name="Quote Bubble"/>
          <p:cNvSpPr/>
          <p:nvPr/>
        </p:nvSpPr>
        <p:spPr>
          <a:xfrm flipH="1">
            <a:off x="7503555" y="9122075"/>
            <a:ext cx="3581771" cy="3581771"/>
          </a:xfrm>
          <a:prstGeom prst="wedgeEllipseCallout">
            <a:avLst>
              <a:gd name="adj1" fmla="val -48783"/>
              <a:gd name="adj2" fmla="val 6946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3" name="TextBox 9"/>
          <p:cNvSpPr txBox="1"/>
          <p:nvPr/>
        </p:nvSpPr>
        <p:spPr>
          <a:xfrm>
            <a:off x="7638685" y="10192862"/>
            <a:ext cx="3311400" cy="1496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T’es-tu </a:t>
            </a:r>
            <a:r>
              <a:rPr b="1"/>
              <a:t>lavé les mains</a:t>
            </a:r>
            <a:r>
              <a:t>?</a:t>
            </a:r>
          </a:p>
        </p:txBody>
      </p:sp>
      <p:sp>
        <p:nvSpPr>
          <p:cNvPr id="724" name="Quote Bubble"/>
          <p:cNvSpPr/>
          <p:nvPr/>
        </p:nvSpPr>
        <p:spPr>
          <a:xfrm flipH="1">
            <a:off x="10746657" y="5263370"/>
            <a:ext cx="5519005" cy="5543299"/>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5" name="TextBox 10"/>
          <p:cNvSpPr txBox="1"/>
          <p:nvPr/>
        </p:nvSpPr>
        <p:spPr>
          <a:xfrm>
            <a:off x="10901030" y="6312217"/>
            <a:ext cx="5095512" cy="3586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As-tu </a:t>
            </a:r>
            <a:r>
              <a:rPr b="1"/>
              <a:t>nettoyé </a:t>
            </a:r>
            <a:br>
              <a:rPr b="1"/>
            </a:br>
            <a:r>
              <a:rPr b="1"/>
              <a:t>les surfaces </a:t>
            </a:r>
            <a:r>
              <a:t>sur lesquelles tu as préparé les aliments?</a:t>
            </a:r>
          </a:p>
        </p:txBody>
      </p:sp>
      <p:sp>
        <p:nvSpPr>
          <p:cNvPr id="726" name="Quote Bubble"/>
          <p:cNvSpPr/>
          <p:nvPr/>
        </p:nvSpPr>
        <p:spPr>
          <a:xfrm>
            <a:off x="16638567" y="8079358"/>
            <a:ext cx="3942330" cy="3942328"/>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7" name="TextBox 6"/>
          <p:cNvSpPr txBox="1"/>
          <p:nvPr/>
        </p:nvSpPr>
        <p:spPr>
          <a:xfrm>
            <a:off x="16818762" y="8608327"/>
            <a:ext cx="3581769" cy="2889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b="1">
                <a:solidFill>
                  <a:srgbClr val="FFFFFF"/>
                </a:solidFill>
              </a:defRPr>
            </a:pPr>
            <a:r>
              <a:t>Comment</a:t>
            </a:r>
            <a:r>
              <a:rPr b="0"/>
              <a:t> ces aliments ont-ils été préparés?</a:t>
            </a:r>
          </a:p>
        </p:txBody>
      </p:sp>
      <p:sp>
        <p:nvSpPr>
          <p:cNvPr id="728" name="Quote Bubble"/>
          <p:cNvSpPr/>
          <p:nvPr/>
        </p:nvSpPr>
        <p:spPr>
          <a:xfrm flipH="1">
            <a:off x="17513448" y="2495843"/>
            <a:ext cx="5649969" cy="5426858"/>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9" name="TextBox 8"/>
          <p:cNvSpPr txBox="1"/>
          <p:nvPr/>
        </p:nvSpPr>
        <p:spPr>
          <a:xfrm>
            <a:off x="18017734" y="3154825"/>
            <a:ext cx="4641453" cy="4282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10000"/>
              </a:lnSpc>
              <a:defRPr sz="4400">
                <a:solidFill>
                  <a:srgbClr val="FFFFFF"/>
                </a:solidFill>
              </a:defRPr>
            </a:pPr>
            <a:r>
              <a:t>Est-ce que </a:t>
            </a:r>
            <a:br/>
            <a:r>
              <a:t>ces aliments sont</a:t>
            </a:r>
            <a:br/>
            <a:r>
              <a:rPr b="1"/>
              <a:t>sans danger</a:t>
            </a:r>
            <a:r>
              <a:t> pour quelqu’un qui a des allergies?</a:t>
            </a:r>
          </a:p>
        </p:txBody>
      </p:sp>
      <p:sp>
        <p:nvSpPr>
          <p:cNvPr id="730" name="Subtitle 2"/>
          <p:cNvSpPr txBox="1"/>
          <p:nvPr/>
        </p:nvSpPr>
        <p:spPr>
          <a:xfrm>
            <a:off x="994834" y="2389105"/>
            <a:ext cx="16556852" cy="2529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spcBef>
                <a:spcPts val="2000"/>
              </a:spcBef>
              <a:defRPr sz="4400">
                <a:solidFill>
                  <a:srgbClr val="636466"/>
                </a:solidFill>
              </a:defRPr>
            </a:pPr>
            <a:r>
              <a:t>Pose des questions sur les ingrédients et la façon dont </a:t>
            </a:r>
            <a:br/>
            <a:r>
              <a:t>les aliments sont préparés quand tu manges à l'extérieur </a:t>
            </a:r>
            <a:br/>
            <a:r>
              <a:t>ou quand quelqu'un d'autre prépare à manger</a:t>
            </a:r>
          </a:p>
        </p:txBody>
      </p:sp>
      <p:pic>
        <p:nvPicPr>
          <p:cNvPr id="731"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36" name="Circle"/>
          <p:cNvSpPr/>
          <p:nvPr/>
        </p:nvSpPr>
        <p:spPr>
          <a:xfrm>
            <a:off x="9280944" y="4031641"/>
            <a:ext cx="8482461" cy="848246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37" name="FAC-Handwash.pdf" descr="FAC-Handwash.pdf"/>
          <p:cNvPicPr>
            <a:picLocks noChangeAspect="1"/>
          </p:cNvPicPr>
          <p:nvPr/>
        </p:nvPicPr>
        <p:blipFill>
          <a:blip r:embed="rId3"/>
          <a:srcRect r="1"/>
          <a:stretch>
            <a:fillRect/>
          </a:stretch>
        </p:blipFill>
        <p:spPr>
          <a:xfrm>
            <a:off x="9837188" y="4385733"/>
            <a:ext cx="7369970" cy="73699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3" y="1055"/>
                  <a:pt x="3164" y="3164"/>
                </a:cubicBezTo>
                <a:cubicBezTo>
                  <a:pt x="1055" y="5273"/>
                  <a:pt x="0" y="8036"/>
                  <a:pt x="0" y="10800"/>
                </a:cubicBezTo>
                <a:cubicBezTo>
                  <a:pt x="0" y="13564"/>
                  <a:pt x="1055" y="16328"/>
                  <a:pt x="3164" y="18437"/>
                </a:cubicBezTo>
                <a:cubicBezTo>
                  <a:pt x="5273" y="20546"/>
                  <a:pt x="8036" y="21600"/>
                  <a:pt x="10800" y="21600"/>
                </a:cubicBezTo>
                <a:cubicBezTo>
                  <a:pt x="13564" y="21600"/>
                  <a:pt x="16328" y="20546"/>
                  <a:pt x="18437" y="18437"/>
                </a:cubicBezTo>
                <a:cubicBezTo>
                  <a:pt x="20546" y="16328"/>
                  <a:pt x="21600" y="13564"/>
                  <a:pt x="21600" y="10800"/>
                </a:cubicBezTo>
                <a:cubicBezTo>
                  <a:pt x="21600" y="8036"/>
                  <a:pt x="20546" y="5273"/>
                  <a:pt x="18437" y="3164"/>
                </a:cubicBezTo>
                <a:cubicBezTo>
                  <a:pt x="16328" y="1055"/>
                  <a:pt x="13564" y="0"/>
                  <a:pt x="10800" y="0"/>
                </a:cubicBezTo>
                <a:close/>
              </a:path>
            </a:pathLst>
          </a:custGeom>
          <a:ln w="12700">
            <a:miter lim="400000"/>
          </a:ln>
          <a:effectLst>
            <a:outerShdw blurRad="254000" dist="127000" dir="2700000" rotWithShape="0">
              <a:srgbClr val="000000">
                <a:alpha val="20000"/>
              </a:srgbClr>
            </a:outerShdw>
          </a:effectLst>
        </p:spPr>
      </p:pic>
      <p:sp>
        <p:nvSpPr>
          <p:cNvPr id="738" name="Wash hands and clean up"/>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Lave-toi les mains et nettoie les surfaces</a:t>
            </a:r>
          </a:p>
        </p:txBody>
      </p:sp>
      <p:grpSp>
        <p:nvGrpSpPr>
          <p:cNvPr id="741" name="Group"/>
          <p:cNvGrpSpPr/>
          <p:nvPr/>
        </p:nvGrpSpPr>
        <p:grpSpPr>
          <a:xfrm>
            <a:off x="16008686" y="3393149"/>
            <a:ext cx="7369973" cy="7369971"/>
            <a:chOff x="0" y="0"/>
            <a:chExt cx="7369971" cy="7369970"/>
          </a:xfrm>
        </p:grpSpPr>
        <p:sp>
          <p:nvSpPr>
            <p:cNvPr id="739" name="Circle"/>
            <p:cNvSpPr/>
            <p:nvPr/>
          </p:nvSpPr>
          <p:spPr>
            <a:xfrm>
              <a:off x="0" y="-1"/>
              <a:ext cx="7369973" cy="7369972"/>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40" name="FAC-TableWipe3.pdf" descr="FAC-TableWipe3.pdf"/>
            <p:cNvPicPr>
              <a:picLocks noChangeAspect="1"/>
            </p:cNvPicPr>
            <p:nvPr/>
          </p:nvPicPr>
          <p:blipFill>
            <a:blip r:embed="rId4"/>
            <a:srcRect l="22840" t="13420" r="50656" b="60076"/>
            <a:stretch>
              <a:fillRect/>
            </a:stretch>
          </p:blipFill>
          <p:spPr>
            <a:xfrm>
              <a:off x="365263" y="498140"/>
              <a:ext cx="6075995" cy="607610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cap="flat">
              <a:noFill/>
              <a:miter lim="400000"/>
            </a:ln>
            <a:effectLst>
              <a:outerShdw blurRad="254000" dist="127000" dir="2700000" rotWithShape="0">
                <a:srgbClr val="000000">
                  <a:alpha val="20000"/>
                </a:srgbClr>
              </a:outerShdw>
            </a:effectLst>
          </p:spPr>
        </p:pic>
      </p:grpSp>
      <p:sp>
        <p:nvSpPr>
          <p:cNvPr id="742" name="Wash your hands with soap before and after eating…"/>
          <p:cNvSpPr txBox="1">
            <a:spLocks noGrp="1"/>
          </p:cNvSpPr>
          <p:nvPr>
            <p:ph type="body" sz="half" idx="4294967295"/>
          </p:nvPr>
        </p:nvSpPr>
        <p:spPr>
          <a:xfrm>
            <a:off x="1015999" y="3044370"/>
            <a:ext cx="8877259" cy="9081041"/>
          </a:xfrm>
          <a:prstGeom prst="rect">
            <a:avLst/>
          </a:prstGeom>
        </p:spPr>
        <p:txBody>
          <a:bodyPr/>
          <a:lstStyle/>
          <a:p>
            <a:pPr marL="381000" indent="-381000">
              <a:lnSpc>
                <a:spcPct val="120000"/>
              </a:lnSpc>
              <a:spcBef>
                <a:spcPts val="1200"/>
              </a:spcBef>
              <a:defRPr sz="4800">
                <a:solidFill>
                  <a:srgbClr val="636466"/>
                </a:solidFill>
              </a:defRPr>
            </a:pPr>
            <a:r>
              <a:t>Lave-toi les mains avec </a:t>
            </a:r>
            <a:br/>
            <a:r>
              <a:t>du savon avant et après </a:t>
            </a:r>
            <a:br/>
            <a:r>
              <a:t>avoir mangé</a:t>
            </a:r>
          </a:p>
          <a:p>
            <a:pPr marL="381000" indent="-381000">
              <a:lnSpc>
                <a:spcPct val="120000"/>
              </a:lnSpc>
              <a:spcBef>
                <a:spcPts val="1200"/>
              </a:spcBef>
              <a:defRPr sz="4800">
                <a:solidFill>
                  <a:srgbClr val="636466"/>
                </a:solidFill>
              </a:defRPr>
            </a:pPr>
            <a:r>
              <a:t>Nettoie les surfaces </a:t>
            </a:r>
            <a:br/>
            <a:r>
              <a:t>après avoir mangé</a:t>
            </a:r>
          </a:p>
        </p:txBody>
      </p:sp>
      <p:pic>
        <p:nvPicPr>
          <p:cNvPr id="743"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48" name="Be ready for a reaction"/>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Sois prêt en cas de réaction</a:t>
            </a:r>
          </a:p>
        </p:txBody>
      </p:sp>
      <p:sp>
        <p:nvSpPr>
          <p:cNvPr id="749" name="Be able to recognize the symptoms of a reaction…"/>
          <p:cNvSpPr txBox="1">
            <a:spLocks noGrp="1"/>
          </p:cNvSpPr>
          <p:nvPr>
            <p:ph type="body" sz="quarter" idx="4294967295"/>
          </p:nvPr>
        </p:nvSpPr>
        <p:spPr>
          <a:xfrm>
            <a:off x="610187" y="3079031"/>
            <a:ext cx="16143281" cy="3053077"/>
          </a:xfrm>
          <a:prstGeom prst="rect">
            <a:avLst/>
          </a:prstGeom>
        </p:spPr>
        <p:txBody>
          <a:bodyPr/>
          <a:lstStyle/>
          <a:p>
            <a:pPr marL="381000" indent="-381000">
              <a:lnSpc>
                <a:spcPct val="120000"/>
              </a:lnSpc>
              <a:spcBef>
                <a:spcPts val="1200"/>
              </a:spcBef>
              <a:defRPr sz="4400">
                <a:solidFill>
                  <a:srgbClr val="636466"/>
                </a:solidFill>
              </a:defRPr>
            </a:pPr>
            <a:r>
              <a:t>Sois capable de reconnaître les symptômes d'une réaction</a:t>
            </a:r>
            <a:endParaRPr sz="4800"/>
          </a:p>
          <a:p>
            <a:pPr marL="381000" indent="-381000">
              <a:lnSpc>
                <a:spcPct val="120000"/>
              </a:lnSpc>
              <a:spcBef>
                <a:spcPts val="1200"/>
              </a:spcBef>
              <a:defRPr sz="4400">
                <a:solidFill>
                  <a:srgbClr val="636466"/>
                </a:solidFill>
              </a:defRPr>
            </a:pPr>
            <a:r>
              <a:t>Sache comment utiliser un auto-injecteur d'épinéphrine</a:t>
            </a:r>
            <a:endParaRPr sz="4800"/>
          </a:p>
          <a:p>
            <a:pPr marL="381000" indent="-381000">
              <a:lnSpc>
                <a:spcPct val="120000"/>
              </a:lnSpc>
              <a:spcBef>
                <a:spcPts val="1200"/>
              </a:spcBef>
              <a:defRPr sz="4400">
                <a:solidFill>
                  <a:srgbClr val="636466"/>
                </a:solidFill>
              </a:defRPr>
            </a:pPr>
            <a:r>
              <a:t>Demande l'aide d'un adulte si nécessaire</a:t>
            </a:r>
          </a:p>
        </p:txBody>
      </p:sp>
      <p:grpSp>
        <p:nvGrpSpPr>
          <p:cNvPr id="752" name="Group"/>
          <p:cNvGrpSpPr/>
          <p:nvPr/>
        </p:nvGrpSpPr>
        <p:grpSpPr>
          <a:xfrm>
            <a:off x="13665372" y="4458813"/>
            <a:ext cx="7776674" cy="7776675"/>
            <a:chOff x="0" y="0"/>
            <a:chExt cx="7776673" cy="7776674"/>
          </a:xfrm>
        </p:grpSpPr>
        <p:sp>
          <p:nvSpPr>
            <p:cNvPr id="750" name="Circle"/>
            <p:cNvSpPr/>
            <p:nvPr/>
          </p:nvSpPr>
          <p:spPr>
            <a:xfrm>
              <a:off x="0" y="0"/>
              <a:ext cx="7776674" cy="7776675"/>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51" name="AAFA_Inject.pdf" descr="AAFA_Inject.pdf"/>
            <p:cNvPicPr>
              <a:picLocks noChangeAspect="1"/>
            </p:cNvPicPr>
            <p:nvPr/>
          </p:nvPicPr>
          <p:blipFill>
            <a:blip r:embed="rId3"/>
            <a:srcRect l="13468" t="3005" r="2797" b="13403"/>
            <a:stretch>
              <a:fillRect/>
            </a:stretch>
          </p:blipFill>
          <p:spPr>
            <a:xfrm>
              <a:off x="348527" y="362445"/>
              <a:ext cx="6796737" cy="6796819"/>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7"/>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7"/>
                    <a:pt x="12356" y="0"/>
                    <a:pt x="9838" y="0"/>
                  </a:cubicBezTo>
                  <a:close/>
                </a:path>
              </a:pathLst>
            </a:custGeom>
            <a:ln w="12700" cap="flat">
              <a:noFill/>
              <a:miter lim="400000"/>
            </a:ln>
            <a:effectLst>
              <a:outerShdw blurRad="254000" dist="127000" dir="2700000" rotWithShape="0">
                <a:srgbClr val="000000">
                  <a:alpha val="20000"/>
                </a:srgbClr>
              </a:outerShdw>
            </a:effectLst>
          </p:spPr>
        </p:pic>
      </p:grpSp>
      <p:grpSp>
        <p:nvGrpSpPr>
          <p:cNvPr id="757" name="Group"/>
          <p:cNvGrpSpPr/>
          <p:nvPr/>
        </p:nvGrpSpPr>
        <p:grpSpPr>
          <a:xfrm>
            <a:off x="21095454" y="7750851"/>
            <a:ext cx="2880660" cy="4524964"/>
            <a:chOff x="0" y="0"/>
            <a:chExt cx="2880658" cy="4524962"/>
          </a:xfrm>
        </p:grpSpPr>
        <p:sp>
          <p:nvSpPr>
            <p:cNvPr id="753" name="Circle"/>
            <p:cNvSpPr/>
            <p:nvPr/>
          </p:nvSpPr>
          <p:spPr>
            <a:xfrm rot="240000">
              <a:off x="62902" y="2593303"/>
              <a:ext cx="1868757" cy="1868757"/>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4" name="Circle"/>
            <p:cNvSpPr/>
            <p:nvPr/>
          </p:nvSpPr>
          <p:spPr>
            <a:xfrm rot="240000">
              <a:off x="1157599" y="1311244"/>
              <a:ext cx="1147929" cy="1147929"/>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5" name="Circle"/>
            <p:cNvSpPr/>
            <p:nvPr/>
          </p:nvSpPr>
          <p:spPr>
            <a:xfrm rot="240000">
              <a:off x="1065243" y="31513"/>
              <a:ext cx="936231" cy="936231"/>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6" name="Circle"/>
            <p:cNvSpPr/>
            <p:nvPr/>
          </p:nvSpPr>
          <p:spPr>
            <a:xfrm rot="240000">
              <a:off x="2265719" y="590560"/>
              <a:ext cx="594915" cy="594915"/>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grpSp>
      <p:grpSp>
        <p:nvGrpSpPr>
          <p:cNvPr id="762" name="Group"/>
          <p:cNvGrpSpPr/>
          <p:nvPr/>
        </p:nvGrpSpPr>
        <p:grpSpPr>
          <a:xfrm>
            <a:off x="898902" y="10606027"/>
            <a:ext cx="11222272" cy="2716388"/>
            <a:chOff x="0" y="0"/>
            <a:chExt cx="11222270" cy="2716387"/>
          </a:xfrm>
        </p:grpSpPr>
        <p:sp>
          <p:nvSpPr>
            <p:cNvPr id="758" name="Rounded Rectangle"/>
            <p:cNvSpPr/>
            <p:nvPr/>
          </p:nvSpPr>
          <p:spPr>
            <a:xfrm>
              <a:off x="1135411" y="536220"/>
              <a:ext cx="9582514" cy="2032004"/>
            </a:xfrm>
            <a:prstGeom prst="roundRect">
              <a:avLst>
                <a:gd name="adj" fmla="val 22101"/>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9" name="Subtitle 2"/>
            <p:cNvSpPr txBox="1"/>
            <p:nvPr/>
          </p:nvSpPr>
          <p:spPr>
            <a:xfrm>
              <a:off x="2532506" y="799126"/>
              <a:ext cx="8689764" cy="18557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normAutofit/>
            </a:bodyPr>
            <a:lstStyle/>
            <a:p>
              <a:pPr>
                <a:lnSpc>
                  <a:spcPct val="108000"/>
                </a:lnSpc>
                <a:defRPr sz="4400">
                  <a:solidFill>
                    <a:srgbClr val="F2F3F2"/>
                  </a:solidFill>
                </a:defRPr>
              </a:pPr>
              <a:r>
                <a:t>Te souviens-tu des symptômes </a:t>
              </a:r>
              <a:br/>
              <a:r>
                <a:t>de l’</a:t>
              </a:r>
              <a:r>
                <a:rPr b="1"/>
                <a:t>anaphylaxie</a:t>
              </a:r>
              <a:r>
                <a:t>?</a:t>
              </a:r>
            </a:p>
          </p:txBody>
        </p:sp>
        <p:sp>
          <p:nvSpPr>
            <p:cNvPr id="760" name="Circle"/>
            <p:cNvSpPr/>
            <p:nvPr/>
          </p:nvSpPr>
          <p:spPr>
            <a:xfrm>
              <a:off x="0" y="336692"/>
              <a:ext cx="2379694" cy="2379695"/>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61" name="?"/>
            <p:cNvSpPr/>
            <p:nvPr/>
          </p:nvSpPr>
          <p:spPr>
            <a:xfrm>
              <a:off x="603194" y="0"/>
              <a:ext cx="140473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grpSp>
      <p:sp>
        <p:nvSpPr>
          <p:cNvPr id="763" name="Rounded Rectangle"/>
          <p:cNvSpPr/>
          <p:nvPr/>
        </p:nvSpPr>
        <p:spPr>
          <a:xfrm>
            <a:off x="963717" y="7698840"/>
            <a:ext cx="10976079" cy="2796669"/>
          </a:xfrm>
          <a:prstGeom prst="roundRect">
            <a:avLst>
              <a:gd name="adj" fmla="val 17751"/>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64" name="Subtitle 2"/>
          <p:cNvSpPr txBox="1"/>
          <p:nvPr/>
        </p:nvSpPr>
        <p:spPr>
          <a:xfrm>
            <a:off x="1385686" y="8030051"/>
            <a:ext cx="10957491" cy="2496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a:lnSpc>
                <a:spcPct val="108000"/>
              </a:lnSpc>
              <a:spcBef>
                <a:spcPts val="2000"/>
              </a:spcBef>
              <a:defRPr sz="4400">
                <a:solidFill>
                  <a:srgbClr val="FFFFFF"/>
                </a:solidFill>
              </a:defRPr>
            </a:pPr>
            <a:r>
              <a:t>                 Tous les élèves qui ont une                                                                allergie alimentaire ont un </a:t>
            </a:r>
            <a:r>
              <a:rPr b="1"/>
              <a:t>plan d’action pour l’anaphylaxie </a:t>
            </a:r>
            <a:r>
              <a:t>que l’école suit. </a:t>
            </a:r>
          </a:p>
        </p:txBody>
      </p:sp>
      <p:pic>
        <p:nvPicPr>
          <p:cNvPr id="765" name="Icon_Hazard.pdf" descr="Icon_Hazard.pdf"/>
          <p:cNvPicPr>
            <a:picLocks noChangeAspect="1"/>
          </p:cNvPicPr>
          <p:nvPr/>
        </p:nvPicPr>
        <p:blipFill>
          <a:blip r:embed="rId4"/>
          <a:stretch>
            <a:fillRect/>
          </a:stretch>
        </p:blipFill>
        <p:spPr>
          <a:xfrm>
            <a:off x="1452566" y="6477723"/>
            <a:ext cx="2451232" cy="2190715"/>
          </a:xfrm>
          <a:prstGeom prst="rect">
            <a:avLst/>
          </a:prstGeom>
          <a:ln w="12700">
            <a:miter lim="400000"/>
          </a:ln>
          <a:effectLst>
            <a:outerShdw blurRad="254000" dist="127000" dir="2700000" rotWithShape="0">
              <a:srgbClr val="000000">
                <a:alpha val="20000"/>
              </a:srgbClr>
            </a:outerShdw>
          </a:effectLst>
        </p:spPr>
      </p:pic>
      <p:pic>
        <p:nvPicPr>
          <p:cNvPr id="766"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71" name="Talk about it…"/>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Parles-en…</a:t>
            </a:r>
          </a:p>
        </p:txBody>
      </p:sp>
      <p:sp>
        <p:nvSpPr>
          <p:cNvPr id="772" name="Talk to friends and classmates about their food allergy…"/>
          <p:cNvSpPr txBox="1"/>
          <p:nvPr/>
        </p:nvSpPr>
        <p:spPr>
          <a:xfrm>
            <a:off x="1016001" y="3069770"/>
            <a:ext cx="8579133" cy="7149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73380" indent="-373380" defTabSz="1792222">
              <a:lnSpc>
                <a:spcPct val="110000"/>
              </a:lnSpc>
              <a:spcBef>
                <a:spcPts val="1100"/>
              </a:spcBef>
              <a:buSzPct val="100000"/>
              <a:buFont typeface="Arial"/>
              <a:buChar char="•"/>
              <a:defRPr sz="4400">
                <a:solidFill>
                  <a:srgbClr val="636466"/>
                </a:solidFill>
              </a:defRPr>
            </a:pPr>
            <a:r>
              <a:t>Parle à tes </a:t>
            </a:r>
            <a:r>
              <a:rPr b="1"/>
              <a:t>amis et tes camarades de classe </a:t>
            </a:r>
            <a:r>
              <a:t>au </a:t>
            </a:r>
            <a:br/>
            <a:r>
              <a:t>sujet de leur allergie alimentaire</a:t>
            </a:r>
          </a:p>
          <a:p>
            <a:pPr marL="373380" indent="-373380" defTabSz="1792222">
              <a:lnSpc>
                <a:spcPct val="110000"/>
              </a:lnSpc>
              <a:spcBef>
                <a:spcPts val="1100"/>
              </a:spcBef>
              <a:buSzPct val="100000"/>
              <a:buFont typeface="Arial"/>
              <a:buChar char="•"/>
              <a:defRPr sz="4400">
                <a:solidFill>
                  <a:srgbClr val="636466"/>
                </a:solidFill>
              </a:defRPr>
            </a:pPr>
            <a:r>
              <a:t>Demande-leur d’expliquer </a:t>
            </a:r>
            <a:br/>
            <a:r>
              <a:t>ce qu’il faut faire pour ne </a:t>
            </a:r>
            <a:br/>
            <a:r>
              <a:t>pas </a:t>
            </a:r>
            <a:r>
              <a:rPr b="1"/>
              <a:t>courir de risque</a:t>
            </a:r>
          </a:p>
          <a:p>
            <a:pPr marL="373380" indent="-373380" defTabSz="1792222">
              <a:lnSpc>
                <a:spcPct val="110000"/>
              </a:lnSpc>
              <a:spcBef>
                <a:spcPts val="1100"/>
              </a:spcBef>
              <a:buSzPct val="100000"/>
              <a:buFont typeface="Arial"/>
              <a:buChar char="•"/>
              <a:defRPr sz="4400">
                <a:solidFill>
                  <a:srgbClr val="636466"/>
                </a:solidFill>
              </a:defRPr>
            </a:pPr>
            <a:r>
              <a:t>Demande-leur comment </a:t>
            </a:r>
            <a:br/>
            <a:r>
              <a:t>tu peux les </a:t>
            </a:r>
            <a:r>
              <a:rPr b="1"/>
              <a:t>appuyer</a:t>
            </a:r>
          </a:p>
        </p:txBody>
      </p:sp>
      <p:sp>
        <p:nvSpPr>
          <p:cNvPr id="773" name="Circle"/>
          <p:cNvSpPr/>
          <p:nvPr/>
        </p:nvSpPr>
        <p:spPr>
          <a:xfrm>
            <a:off x="20759173" y="3576146"/>
            <a:ext cx="2273433" cy="22734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grpSp>
        <p:nvGrpSpPr>
          <p:cNvPr id="776" name="Group"/>
          <p:cNvGrpSpPr/>
          <p:nvPr/>
        </p:nvGrpSpPr>
        <p:grpSpPr>
          <a:xfrm>
            <a:off x="11015364" y="2643108"/>
            <a:ext cx="9863040" cy="9863040"/>
            <a:chOff x="0" y="0"/>
            <a:chExt cx="9863038" cy="9863038"/>
          </a:xfrm>
        </p:grpSpPr>
        <p:sp>
          <p:nvSpPr>
            <p:cNvPr id="774" name="Circle"/>
            <p:cNvSpPr/>
            <p:nvPr/>
          </p:nvSpPr>
          <p:spPr>
            <a:xfrm>
              <a:off x="-1" y="-1"/>
              <a:ext cx="9863040" cy="9863040"/>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75" name="AAFA_Group.pdf" descr="AAFA_Group.pdf"/>
            <p:cNvPicPr>
              <a:picLocks noChangeAspect="1"/>
            </p:cNvPicPr>
            <p:nvPr/>
          </p:nvPicPr>
          <p:blipFill>
            <a:blip r:embed="rId3"/>
            <a:srcRect l="402" t="1921" r="405" b="1920"/>
            <a:stretch>
              <a:fillRect/>
            </a:stretch>
          </p:blipFill>
          <p:spPr>
            <a:xfrm>
              <a:off x="375336" y="426062"/>
              <a:ext cx="8620507" cy="8620373"/>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8" y="0"/>
                    <a:pt x="9840" y="0"/>
                  </a:cubicBezTo>
                  <a:close/>
                </a:path>
              </a:pathLst>
            </a:custGeom>
            <a:ln w="12700" cap="flat">
              <a:noFill/>
              <a:miter lim="400000"/>
            </a:ln>
            <a:effectLst>
              <a:outerShdw blurRad="254000" dist="127000" dir="2700000" rotWithShape="0">
                <a:srgbClr val="000000">
                  <a:alpha val="20000"/>
                </a:srgbClr>
              </a:outerShdw>
            </a:effectLst>
          </p:spPr>
        </p:pic>
      </p:grpSp>
      <p:sp>
        <p:nvSpPr>
          <p:cNvPr id="777" name="Circle"/>
          <p:cNvSpPr/>
          <p:nvPr/>
        </p:nvSpPr>
        <p:spPr>
          <a:xfrm>
            <a:off x="10346052" y="10679679"/>
            <a:ext cx="1396509" cy="1396509"/>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78" name="Circle"/>
          <p:cNvSpPr/>
          <p:nvPr/>
        </p:nvSpPr>
        <p:spPr>
          <a:xfrm>
            <a:off x="9562531" y="9367346"/>
            <a:ext cx="1142509" cy="114250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79" name="Circle"/>
          <p:cNvSpPr/>
          <p:nvPr/>
        </p:nvSpPr>
        <p:spPr>
          <a:xfrm>
            <a:off x="21324633" y="6286746"/>
            <a:ext cx="1142509" cy="114250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80" name="Circle"/>
          <p:cNvSpPr/>
          <p:nvPr/>
        </p:nvSpPr>
        <p:spPr>
          <a:xfrm>
            <a:off x="9198464" y="10833597"/>
            <a:ext cx="768459" cy="76845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81"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86" name="How Caroline managed food allergies"/>
          <p:cNvSpPr txBox="1"/>
          <p:nvPr/>
        </p:nvSpPr>
        <p:spPr>
          <a:xfrm>
            <a:off x="762000" y="372533"/>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72000"/>
              </a:lnSpc>
              <a:defRPr sz="7200" b="1" i="1">
                <a:solidFill>
                  <a:srgbClr val="FFFFFF"/>
                </a:solidFill>
              </a:defRPr>
            </a:lvl1pPr>
          </a:lstStyle>
          <a:p>
            <a:r>
              <a:t>Comment Caroline traitait ses allergies alimentaires</a:t>
            </a:r>
          </a:p>
        </p:txBody>
      </p:sp>
      <p:grpSp>
        <p:nvGrpSpPr>
          <p:cNvPr id="791" name="Group">
            <a:hlinkClick r:id="rId3"/>
          </p:cNvPr>
          <p:cNvGrpSpPr/>
          <p:nvPr/>
        </p:nvGrpSpPr>
        <p:grpSpPr>
          <a:xfrm>
            <a:off x="7045445" y="2980068"/>
            <a:ext cx="14145980" cy="8800756"/>
            <a:chOff x="0" y="0"/>
            <a:chExt cx="14145978" cy="8800755"/>
          </a:xfrm>
        </p:grpSpPr>
        <p:sp>
          <p:nvSpPr>
            <p:cNvPr id="787" name="Rectangle"/>
            <p:cNvSpPr/>
            <p:nvPr/>
          </p:nvSpPr>
          <p:spPr>
            <a:xfrm rot="21360000">
              <a:off x="257859" y="465815"/>
              <a:ext cx="13630261" cy="786912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88" name="Rectangle"/>
            <p:cNvSpPr/>
            <p:nvPr/>
          </p:nvSpPr>
          <p:spPr>
            <a:xfrm rot="120000">
              <a:off x="257859" y="465814"/>
              <a:ext cx="13630261" cy="7869127"/>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89" name="Screenshot 2023-07-27 at 11.30.41 PM.png" descr="Screenshot 2023-07-27 at 11.30.41 PM.png"/>
            <p:cNvPicPr>
              <a:picLocks noChangeAspect="1"/>
            </p:cNvPicPr>
            <p:nvPr/>
          </p:nvPicPr>
          <p:blipFill>
            <a:blip r:embed="rId4"/>
            <a:srcRect b="1686"/>
            <a:stretch>
              <a:fillRect/>
            </a:stretch>
          </p:blipFill>
          <p:spPr>
            <a:xfrm>
              <a:off x="766732" y="1183894"/>
              <a:ext cx="12612534" cy="6432796"/>
            </a:xfrm>
            <a:prstGeom prst="rect">
              <a:avLst/>
            </a:prstGeom>
            <a:ln w="12700" cap="flat">
              <a:noFill/>
              <a:miter lim="400000"/>
            </a:ln>
            <a:effectLst/>
          </p:spPr>
        </p:pic>
        <p:pic>
          <p:nvPicPr>
            <p:cNvPr id="790" name="Icon_Play.pdf" descr="Icon_Play.pdf"/>
            <p:cNvPicPr>
              <a:picLocks noChangeAspect="1"/>
            </p:cNvPicPr>
            <p:nvPr/>
          </p:nvPicPr>
          <p:blipFill>
            <a:blip r:embed="rId5">
              <a:alphaModFix amt="30000"/>
            </a:blip>
            <a:stretch>
              <a:fillRect/>
            </a:stretch>
          </p:blipFill>
          <p:spPr>
            <a:xfrm rot="240000">
              <a:off x="4444575" y="1896528"/>
              <a:ext cx="5122149" cy="5122150"/>
            </a:xfrm>
            <a:prstGeom prst="rect">
              <a:avLst/>
            </a:prstGeom>
            <a:ln w="12700" cap="flat">
              <a:noFill/>
              <a:miter lim="400000"/>
            </a:ln>
            <a:effectLst/>
          </p:spPr>
        </p:pic>
      </p:grpSp>
      <p:sp>
        <p:nvSpPr>
          <p:cNvPr id="792" name="Circle"/>
          <p:cNvSpPr/>
          <p:nvPr/>
        </p:nvSpPr>
        <p:spPr>
          <a:xfrm>
            <a:off x="22087258" y="3798997"/>
            <a:ext cx="1106369" cy="1106369"/>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3" name="Circle"/>
          <p:cNvSpPr/>
          <p:nvPr/>
        </p:nvSpPr>
        <p:spPr>
          <a:xfrm>
            <a:off x="4649592" y="10032493"/>
            <a:ext cx="1785923" cy="178592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4" name="Circle"/>
          <p:cNvSpPr/>
          <p:nvPr/>
        </p:nvSpPr>
        <p:spPr>
          <a:xfrm>
            <a:off x="6160987" y="11897383"/>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5" name="Circle"/>
          <p:cNvSpPr/>
          <p:nvPr/>
        </p:nvSpPr>
        <p:spPr>
          <a:xfrm>
            <a:off x="21674360" y="5064781"/>
            <a:ext cx="825801" cy="825799"/>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6" name="Circle"/>
          <p:cNvSpPr/>
          <p:nvPr/>
        </p:nvSpPr>
        <p:spPr>
          <a:xfrm>
            <a:off x="21766803" y="2998670"/>
            <a:ext cx="640913" cy="64091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7" name="Watch this video to learn how Caroline managed her food allergies and how  others helped."/>
          <p:cNvSpPr txBox="1">
            <a:spLocks noGrp="1"/>
          </p:cNvSpPr>
          <p:nvPr>
            <p:ph type="body" sz="quarter" idx="4294967295"/>
          </p:nvPr>
        </p:nvSpPr>
        <p:spPr>
          <a:xfrm>
            <a:off x="1015999" y="3048000"/>
            <a:ext cx="4973911" cy="6544227"/>
          </a:xfrm>
          <a:prstGeom prst="rect">
            <a:avLst/>
          </a:prstGeom>
        </p:spPr>
        <p:txBody>
          <a:bodyPr/>
          <a:lstStyle>
            <a:lvl1pPr marL="0" indent="0">
              <a:lnSpc>
                <a:spcPct val="108000"/>
              </a:lnSpc>
              <a:spcBef>
                <a:spcPts val="1200"/>
              </a:spcBef>
              <a:buSzTx/>
              <a:buNone/>
              <a:defRPr sz="4400">
                <a:solidFill>
                  <a:srgbClr val="636466"/>
                </a:solidFill>
              </a:defRPr>
            </a:lvl1pPr>
          </a:lstStyle>
          <a:p>
            <a:r>
              <a:t>Regarde cette vidéo pour apprendre comment Caroline traitait ses allergies alimentaires et comment les autres l'ont aidée.</a:t>
            </a:r>
          </a:p>
        </p:txBody>
      </p:sp>
      <p:sp>
        <p:nvSpPr>
          <p:cNvPr id="798" name="Subtitle 2">
            <a:hlinkClick r:id="rId3"/>
          </p:cNvPr>
          <p:cNvSpPr txBox="1"/>
          <p:nvPr/>
        </p:nvSpPr>
        <p:spPr>
          <a:xfrm>
            <a:off x="9452150" y="11853333"/>
            <a:ext cx="8009795"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3300" b="1">
                <a:solidFill>
                  <a:srgbClr val="9C4D94"/>
                </a:solidFill>
              </a:defRPr>
            </a:lvl1pPr>
          </a:lstStyle>
          <a:p>
            <a:r>
              <a:t>allergiesalimentairescanada.ca/gerer</a:t>
            </a:r>
          </a:p>
        </p:txBody>
      </p:sp>
      <p:pic>
        <p:nvPicPr>
          <p:cNvPr id="799"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 name="Picture 5" descr="Picture 5"/>
          <p:cNvPicPr>
            <a:picLocks noChangeAspect="1"/>
          </p:cNvPicPr>
          <p:nvPr/>
        </p:nvPicPr>
        <p:blipFill>
          <a:blip r:embed="rId2"/>
          <a:srcRect t="933" b="1512"/>
          <a:stretch>
            <a:fillRect/>
          </a:stretch>
        </p:blipFill>
        <p:spPr>
          <a:xfrm flipH="1">
            <a:off x="3319369" y="0"/>
            <a:ext cx="21090025" cy="13716004"/>
          </a:xfrm>
          <a:prstGeom prst="rect">
            <a:avLst/>
          </a:prstGeom>
          <a:ln w="12700">
            <a:miter lim="400000"/>
          </a:ln>
        </p:spPr>
      </p:pic>
      <p:sp>
        <p:nvSpPr>
          <p:cNvPr id="804" name="Rounded Rectangle"/>
          <p:cNvSpPr/>
          <p:nvPr/>
        </p:nvSpPr>
        <p:spPr>
          <a:xfrm>
            <a:off x="-508000" y="385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05" name="Module 4"/>
          <p:cNvSpPr txBox="1"/>
          <p:nvPr/>
        </p:nvSpPr>
        <p:spPr>
          <a:xfrm>
            <a:off x="258233" y="508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4</a:t>
            </a:r>
          </a:p>
        </p:txBody>
      </p:sp>
      <p:pic>
        <p:nvPicPr>
          <p:cNvPr id="806" name="Head_FR_TAFLA.pdf" descr="Head_FR_TAFLA.pdf"/>
          <p:cNvPicPr>
            <a:picLocks noChangeAspect="1"/>
          </p:cNvPicPr>
          <p:nvPr/>
        </p:nvPicPr>
        <p:blipFill>
          <a:blip r:embed="rId3"/>
          <a:stretch>
            <a:fillRect/>
          </a:stretch>
        </p:blipFill>
        <p:spPr>
          <a:xfrm>
            <a:off x="844550" y="6152233"/>
            <a:ext cx="10027182" cy="715101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 name="Picture 8" descr="Picture 8"/>
          <p:cNvPicPr>
            <a:picLocks noChangeAspect="1"/>
          </p:cNvPicPr>
          <p:nvPr/>
        </p:nvPicPr>
        <p:blipFill>
          <a:blip r:embed="rId2"/>
          <a:srcRect t="1929" r="3368" b="4594"/>
          <a:stretch>
            <a:fillRect/>
          </a:stretch>
        </p:blipFill>
        <p:spPr>
          <a:xfrm>
            <a:off x="12774472" y="3122199"/>
            <a:ext cx="5521207" cy="4134609"/>
          </a:xfrm>
          <a:prstGeom prst="rect">
            <a:avLst/>
          </a:prstGeom>
          <a:ln w="12700">
            <a:miter lim="400000"/>
          </a:ln>
        </p:spPr>
      </p:pic>
      <p:pic>
        <p:nvPicPr>
          <p:cNvPr id="809" name="Picture 4" descr="Picture 4"/>
          <p:cNvPicPr>
            <a:picLocks noChangeAspect="1"/>
          </p:cNvPicPr>
          <p:nvPr/>
        </p:nvPicPr>
        <p:blipFill>
          <a:blip r:embed="rId3"/>
          <a:srcRect l="3410" t="1337" r="37288"/>
          <a:stretch>
            <a:fillRect/>
          </a:stretch>
        </p:blipFill>
        <p:spPr>
          <a:xfrm>
            <a:off x="15241995" y="7517762"/>
            <a:ext cx="7764948" cy="4852345"/>
          </a:xfrm>
          <a:prstGeom prst="rect">
            <a:avLst/>
          </a:prstGeom>
          <a:ln w="12700">
            <a:miter lim="400000"/>
          </a:ln>
        </p:spPr>
      </p:pic>
      <p:sp>
        <p:nvSpPr>
          <p:cNvPr id="810"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11" name="Imagine what it’s like"/>
          <p:cNvSpPr txBox="1"/>
          <p:nvPr/>
        </p:nvSpPr>
        <p:spPr>
          <a:xfrm>
            <a:off x="762000" y="382054"/>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90000"/>
              </a:lnSpc>
              <a:defRPr sz="9000" b="1" i="1">
                <a:solidFill>
                  <a:srgbClr val="FFFFFF"/>
                </a:solidFill>
              </a:defRPr>
            </a:pPr>
            <a:r>
              <a:t>Imagine ce que c’est</a:t>
            </a:r>
          </a:p>
        </p:txBody>
      </p:sp>
      <p:sp>
        <p:nvSpPr>
          <p:cNvPr id="812" name="Imagine you had a food allergy, what do you think of – do you feel worried, scared, indifferent?…"/>
          <p:cNvSpPr txBox="1"/>
          <p:nvPr/>
        </p:nvSpPr>
        <p:spPr>
          <a:xfrm>
            <a:off x="1016000" y="3069771"/>
            <a:ext cx="10937013" cy="96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Imagine que tu as une allergie alimentaire... À quoi penses-tu? </a:t>
            </a:r>
            <a:br/>
            <a:r>
              <a:t>Te sens-tu inquiet, effrayé, indifférent? </a:t>
            </a:r>
          </a:p>
          <a:p>
            <a:pPr marL="381000" indent="-381000">
              <a:lnSpc>
                <a:spcPct val="120000"/>
              </a:lnSpc>
              <a:spcBef>
                <a:spcPts val="1200"/>
              </a:spcBef>
              <a:buSzPct val="100000"/>
              <a:buFont typeface="Arial"/>
              <a:buChar char="•"/>
              <a:defRPr sz="4800">
                <a:solidFill>
                  <a:srgbClr val="636466"/>
                </a:solidFill>
              </a:defRPr>
            </a:pPr>
            <a:r>
              <a:t>Comment le fait d'avoir une allergie alimentaire pourrait-il affecter ta vie? Serait-ce différent pour toi à l'école, dans les sports d'équipe, quand </a:t>
            </a:r>
            <a:br/>
            <a:r>
              <a:t>tu vas manger avec des amis, </a:t>
            </a:r>
            <a:br/>
            <a:r>
              <a:t>aux fêtes d'anniversaire? </a:t>
            </a:r>
          </a:p>
        </p:txBody>
      </p:sp>
      <p:pic>
        <p:nvPicPr>
          <p:cNvPr id="813"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Box 2"/>
          <p:cNvSpPr txBox="1"/>
          <p:nvPr/>
        </p:nvSpPr>
        <p:spPr>
          <a:xfrm>
            <a:off x="1428109" y="8461340"/>
            <a:ext cx="1860610"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Ryan, </a:t>
            </a:r>
          </a:p>
          <a:p>
            <a:pPr algn="ctr">
              <a:lnSpc>
                <a:spcPct val="120000"/>
              </a:lnSpc>
              <a:defRPr sz="2800" i="1">
                <a:solidFill>
                  <a:srgbClr val="9D9FA1"/>
                </a:solidFill>
              </a:defRPr>
            </a:pPr>
            <a:r>
              <a:t>Calgary</a:t>
            </a:r>
          </a:p>
        </p:txBody>
      </p:sp>
      <p:sp>
        <p:nvSpPr>
          <p:cNvPr id="816" name="TextBox 14"/>
          <p:cNvSpPr txBox="1"/>
          <p:nvPr/>
        </p:nvSpPr>
        <p:spPr>
          <a:xfrm>
            <a:off x="1708461" y="11490343"/>
            <a:ext cx="1674765"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Raj, Toronto</a:t>
            </a:r>
          </a:p>
        </p:txBody>
      </p:sp>
      <p:sp>
        <p:nvSpPr>
          <p:cNvPr id="817" name="TextBox 16"/>
          <p:cNvSpPr txBox="1"/>
          <p:nvPr/>
        </p:nvSpPr>
        <p:spPr>
          <a:xfrm>
            <a:off x="7857388" y="9035285"/>
            <a:ext cx="1860609"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Mei, Winnipeg</a:t>
            </a:r>
          </a:p>
        </p:txBody>
      </p:sp>
      <p:sp>
        <p:nvSpPr>
          <p:cNvPr id="818" name="TextBox 17"/>
          <p:cNvSpPr txBox="1"/>
          <p:nvPr/>
        </p:nvSpPr>
        <p:spPr>
          <a:xfrm>
            <a:off x="17343753" y="4965432"/>
            <a:ext cx="1574718"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Kate, </a:t>
            </a:r>
            <a:br/>
            <a:r>
              <a:t>Ottawa</a:t>
            </a:r>
          </a:p>
        </p:txBody>
      </p:sp>
      <p:sp>
        <p:nvSpPr>
          <p:cNvPr id="819"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20" name="Take a listen"/>
          <p:cNvSpPr txBox="1"/>
          <p:nvPr/>
        </p:nvSpPr>
        <p:spPr>
          <a:xfrm>
            <a:off x="825422" y="382558"/>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Écoute</a:t>
            </a:r>
          </a:p>
        </p:txBody>
      </p:sp>
      <p:sp>
        <p:nvSpPr>
          <p:cNvPr id="821" name="Quote Bubble"/>
          <p:cNvSpPr/>
          <p:nvPr/>
        </p:nvSpPr>
        <p:spPr>
          <a:xfrm>
            <a:off x="836853" y="4447390"/>
            <a:ext cx="3873572" cy="3873572"/>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2" name="TextBox 3"/>
          <p:cNvSpPr txBox="1"/>
          <p:nvPr/>
        </p:nvSpPr>
        <p:spPr>
          <a:xfrm>
            <a:off x="920092" y="5043486"/>
            <a:ext cx="3707024" cy="2452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b="1">
                <a:solidFill>
                  <a:srgbClr val="FFFFFF"/>
                </a:solidFill>
              </a:defRPr>
            </a:pPr>
            <a:r>
              <a:t>J’ai peur </a:t>
            </a:r>
            <a:r>
              <a:rPr b="0"/>
              <a:t>de faire une réaction allergique.</a:t>
            </a:r>
          </a:p>
        </p:txBody>
      </p:sp>
      <p:sp>
        <p:nvSpPr>
          <p:cNvPr id="823" name="Quote Bubble"/>
          <p:cNvSpPr/>
          <p:nvPr/>
        </p:nvSpPr>
        <p:spPr>
          <a:xfrm>
            <a:off x="3101614" y="8580536"/>
            <a:ext cx="4160282" cy="4160282"/>
          </a:xfrm>
          <a:prstGeom prst="wedgeEllipseCallout">
            <a:avLst>
              <a:gd name="adj1" fmla="val -48784"/>
              <a:gd name="adj2" fmla="val 6810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4" name="TextBox 7"/>
          <p:cNvSpPr txBox="1"/>
          <p:nvPr/>
        </p:nvSpPr>
        <p:spPr>
          <a:xfrm>
            <a:off x="3454362" y="9138092"/>
            <a:ext cx="3454947" cy="3023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b="1">
                <a:solidFill>
                  <a:srgbClr val="FFFFFF"/>
                </a:solidFill>
              </a:defRPr>
            </a:pPr>
            <a:r>
              <a:t>Je me fais taquiner</a:t>
            </a:r>
            <a:r>
              <a:rPr b="0"/>
              <a:t> à cause de mon allergie alimentaire.</a:t>
            </a:r>
          </a:p>
        </p:txBody>
      </p:sp>
      <p:sp>
        <p:nvSpPr>
          <p:cNvPr id="825" name="Quote Bubble"/>
          <p:cNvSpPr/>
          <p:nvPr/>
        </p:nvSpPr>
        <p:spPr>
          <a:xfrm flipH="1">
            <a:off x="5918809" y="4037679"/>
            <a:ext cx="4861419" cy="4863791"/>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6" name="TextBox 9"/>
          <p:cNvSpPr txBox="1"/>
          <p:nvPr/>
        </p:nvSpPr>
        <p:spPr>
          <a:xfrm>
            <a:off x="6115525" y="4606394"/>
            <a:ext cx="4468083" cy="3595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b="1">
                <a:solidFill>
                  <a:srgbClr val="FFFFFF"/>
                </a:solidFill>
              </a:defRPr>
            </a:pPr>
            <a:r>
              <a:t>Personne ne comprend</a:t>
            </a:r>
            <a:r>
              <a:rPr b="0"/>
              <a:t> </a:t>
            </a:r>
            <a:br>
              <a:rPr b="0"/>
            </a:br>
            <a:r>
              <a:rPr b="0"/>
              <a:t>mon allergie alimentaire. </a:t>
            </a:r>
            <a:br>
              <a:rPr b="0"/>
            </a:br>
            <a:r>
              <a:rPr b="0"/>
              <a:t>Ils pensent que c’est un choix.</a:t>
            </a:r>
          </a:p>
        </p:txBody>
      </p:sp>
      <p:sp>
        <p:nvSpPr>
          <p:cNvPr id="827" name="TextBox 15"/>
          <p:cNvSpPr txBox="1"/>
          <p:nvPr/>
        </p:nvSpPr>
        <p:spPr>
          <a:xfrm>
            <a:off x="19926072" y="10878042"/>
            <a:ext cx="2005919"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Ann,</a:t>
            </a:r>
          </a:p>
          <a:p>
            <a:pPr algn="ctr">
              <a:lnSpc>
                <a:spcPct val="120000"/>
              </a:lnSpc>
              <a:defRPr sz="2800" i="1">
                <a:solidFill>
                  <a:srgbClr val="9D9FA1"/>
                </a:solidFill>
              </a:defRPr>
            </a:pPr>
            <a:r>
              <a:t>Moncton</a:t>
            </a:r>
          </a:p>
        </p:txBody>
      </p:sp>
      <p:sp>
        <p:nvSpPr>
          <p:cNvPr id="828" name="Quote Bubble"/>
          <p:cNvSpPr/>
          <p:nvPr/>
        </p:nvSpPr>
        <p:spPr>
          <a:xfrm flipH="1">
            <a:off x="16209819" y="7793521"/>
            <a:ext cx="4103070" cy="4103068"/>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9" name="TextBox 10"/>
          <p:cNvSpPr txBox="1"/>
          <p:nvPr/>
        </p:nvSpPr>
        <p:spPr>
          <a:xfrm>
            <a:off x="16261984" y="8729212"/>
            <a:ext cx="3998589" cy="2452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a:solidFill>
                  <a:srgbClr val="FFFFFF"/>
                </a:solidFill>
              </a:defRPr>
            </a:pPr>
            <a:r>
              <a:t>Tout le monde peut manger du gâteau de fête, </a:t>
            </a:r>
            <a:r>
              <a:rPr b="1"/>
              <a:t>sauf moi</a:t>
            </a:r>
            <a:r>
              <a:t>.</a:t>
            </a:r>
          </a:p>
        </p:txBody>
      </p:sp>
      <p:sp>
        <p:nvSpPr>
          <p:cNvPr id="830" name="Quote Bubble"/>
          <p:cNvSpPr/>
          <p:nvPr/>
        </p:nvSpPr>
        <p:spPr>
          <a:xfrm flipH="1">
            <a:off x="19051309" y="3753135"/>
            <a:ext cx="4822878" cy="4826001"/>
          </a:xfrm>
          <a:prstGeom prst="wedgeEllipseCallout">
            <a:avLst>
              <a:gd name="adj1" fmla="val -48783"/>
              <a:gd name="adj2" fmla="val 68972"/>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sz="4000"/>
            </a:pPr>
            <a:endParaRPr/>
          </a:p>
        </p:txBody>
      </p:sp>
      <p:sp>
        <p:nvSpPr>
          <p:cNvPr id="831" name="TextBox 6"/>
          <p:cNvSpPr txBox="1"/>
          <p:nvPr/>
        </p:nvSpPr>
        <p:spPr>
          <a:xfrm>
            <a:off x="19463504" y="4598982"/>
            <a:ext cx="3998590" cy="359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a:solidFill>
                  <a:srgbClr val="FFFFFF"/>
                </a:solidFill>
              </a:defRPr>
            </a:pPr>
            <a:r>
              <a:t>Quand le reste de mon équipe a une collation, </a:t>
            </a:r>
            <a:r>
              <a:rPr b="1"/>
              <a:t>je ne sais pas si je peux en manger</a:t>
            </a:r>
            <a:r>
              <a:t>.</a:t>
            </a:r>
          </a:p>
        </p:txBody>
      </p:sp>
      <p:sp>
        <p:nvSpPr>
          <p:cNvPr id="832" name="TextBox 18"/>
          <p:cNvSpPr txBox="1"/>
          <p:nvPr/>
        </p:nvSpPr>
        <p:spPr>
          <a:xfrm>
            <a:off x="12944647" y="10118473"/>
            <a:ext cx="2261057" cy="106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lnSpc>
                <a:spcPct val="120000"/>
              </a:lnSpc>
              <a:defRPr sz="2800" i="1">
                <a:solidFill>
                  <a:srgbClr val="9D9FA1"/>
                </a:solidFill>
              </a:defRPr>
            </a:pPr>
            <a:r>
              <a:t>Jayleen, Regina</a:t>
            </a:r>
          </a:p>
        </p:txBody>
      </p:sp>
      <p:sp>
        <p:nvSpPr>
          <p:cNvPr id="833" name="Quote Bubble"/>
          <p:cNvSpPr/>
          <p:nvPr/>
        </p:nvSpPr>
        <p:spPr>
          <a:xfrm>
            <a:off x="11547390" y="5043486"/>
            <a:ext cx="4826001" cy="4826001"/>
          </a:xfrm>
          <a:prstGeom prst="wedgeEllipseCallout">
            <a:avLst>
              <a:gd name="adj1" fmla="val -48785"/>
              <a:gd name="adj2" fmla="val 68570"/>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34" name="TextBox 8"/>
          <p:cNvSpPr txBox="1"/>
          <p:nvPr/>
        </p:nvSpPr>
        <p:spPr>
          <a:xfrm>
            <a:off x="11766139" y="5865649"/>
            <a:ext cx="4383611" cy="359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4000">
                <a:solidFill>
                  <a:srgbClr val="FFFFFF"/>
                </a:solidFill>
              </a:defRPr>
            </a:pPr>
            <a:r>
              <a:t>Je ne veux pas porter mon auto-injecteur, ça me fait </a:t>
            </a:r>
            <a:r>
              <a:rPr b="1"/>
              <a:t>sentir différente des autres</a:t>
            </a:r>
            <a:r>
              <a:t>.</a:t>
            </a:r>
          </a:p>
        </p:txBody>
      </p:sp>
      <p:sp>
        <p:nvSpPr>
          <p:cNvPr id="835" name="Subtitle 2"/>
          <p:cNvSpPr txBox="1"/>
          <p:nvPr/>
        </p:nvSpPr>
        <p:spPr>
          <a:xfrm>
            <a:off x="1016001" y="2794000"/>
            <a:ext cx="22890667" cy="1164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6000"/>
              </a:lnSpc>
              <a:spcBef>
                <a:spcPts val="2000"/>
              </a:spcBef>
              <a:defRPr sz="4300">
                <a:solidFill>
                  <a:srgbClr val="636466"/>
                </a:solidFill>
              </a:defRPr>
            </a:lvl1pPr>
          </a:lstStyle>
          <a:p>
            <a:r>
              <a:t>Voici ce qu'ont dit des enfants atteints d'une allergie alimentaire aux quatre coins du Canada :</a:t>
            </a:r>
          </a:p>
        </p:txBody>
      </p:sp>
      <p:pic>
        <p:nvPicPr>
          <p:cNvPr id="836"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 name="AAFA_Icon_Clock_2.png" descr="AAFA_Icon_Clock_2.png"/>
          <p:cNvPicPr>
            <a:picLocks noChangeAspect="1"/>
          </p:cNvPicPr>
          <p:nvPr/>
        </p:nvPicPr>
        <p:blipFill>
          <a:blip r:embed="rId3"/>
          <a:stretch>
            <a:fillRect/>
          </a:stretch>
        </p:blipFill>
        <p:spPr>
          <a:xfrm>
            <a:off x="11477169" y="2559050"/>
            <a:ext cx="2632520" cy="3213425"/>
          </a:xfrm>
          <a:prstGeom prst="rect">
            <a:avLst/>
          </a:prstGeom>
          <a:ln w="12700">
            <a:miter lim="400000"/>
          </a:ln>
        </p:spPr>
      </p:pic>
      <p:sp>
        <p:nvSpPr>
          <p:cNvPr id="841" name="TextBox 18"/>
          <p:cNvSpPr txBox="1"/>
          <p:nvPr/>
        </p:nvSpPr>
        <p:spPr>
          <a:xfrm>
            <a:off x="21227953" y="9565968"/>
            <a:ext cx="2530098" cy="1871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10000"/>
              </a:lnSpc>
              <a:defRPr b="1">
                <a:solidFill>
                  <a:srgbClr val="9D9FA1"/>
                </a:solidFill>
              </a:defRPr>
            </a:lvl1pPr>
          </a:lstStyle>
          <a:p>
            <a:r>
              <a:t>Collations après le soccer</a:t>
            </a:r>
          </a:p>
        </p:txBody>
      </p:sp>
      <p:sp>
        <p:nvSpPr>
          <p:cNvPr id="842"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43" name="Activity: Walk in my shoes"/>
          <p:cNvSpPr txBox="1"/>
          <p:nvPr/>
        </p:nvSpPr>
        <p:spPr>
          <a:xfrm>
            <a:off x="762000" y="372533"/>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90000"/>
              </a:lnSpc>
              <a:defRPr sz="9000" b="1" i="1">
                <a:solidFill>
                  <a:srgbClr val="FFFFFF"/>
                </a:solidFill>
              </a:defRPr>
            </a:pPr>
            <a:r>
              <a:t>Activité : Mets-toi à ma place</a:t>
            </a:r>
          </a:p>
        </p:txBody>
      </p:sp>
      <p:sp>
        <p:nvSpPr>
          <p:cNvPr id="844" name="TextBox 17"/>
          <p:cNvSpPr txBox="1"/>
          <p:nvPr/>
        </p:nvSpPr>
        <p:spPr>
          <a:xfrm>
            <a:off x="8282089" y="9565968"/>
            <a:ext cx="2426814" cy="1871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10000"/>
              </a:lnSpc>
              <a:defRPr b="1">
                <a:solidFill>
                  <a:srgbClr val="9D9FA1"/>
                </a:solidFill>
              </a:defRPr>
            </a:lvl1pPr>
          </a:lstStyle>
          <a:p>
            <a:r>
              <a:t>Petits gâteaux de fête</a:t>
            </a:r>
          </a:p>
        </p:txBody>
      </p:sp>
      <p:pic>
        <p:nvPicPr>
          <p:cNvPr id="845" name="AAFA_Icon_Clock_4.png" descr="AAFA_Icon_Clock_4.png"/>
          <p:cNvPicPr>
            <a:picLocks noChangeAspect="1"/>
          </p:cNvPicPr>
          <p:nvPr/>
        </p:nvPicPr>
        <p:blipFill>
          <a:blip r:embed="rId4"/>
          <a:stretch>
            <a:fillRect/>
          </a:stretch>
        </p:blipFill>
        <p:spPr>
          <a:xfrm>
            <a:off x="12550530" y="10554772"/>
            <a:ext cx="3061642" cy="2567828"/>
          </a:xfrm>
          <a:prstGeom prst="rect">
            <a:avLst/>
          </a:prstGeom>
          <a:ln w="12700">
            <a:miter lim="400000"/>
          </a:ln>
        </p:spPr>
      </p:pic>
      <p:grpSp>
        <p:nvGrpSpPr>
          <p:cNvPr id="848" name="Group"/>
          <p:cNvGrpSpPr/>
          <p:nvPr/>
        </p:nvGrpSpPr>
        <p:grpSpPr>
          <a:xfrm>
            <a:off x="14776620" y="2385647"/>
            <a:ext cx="2192871" cy="2192871"/>
            <a:chOff x="0" y="0"/>
            <a:chExt cx="2192870" cy="2192870"/>
          </a:xfrm>
        </p:grpSpPr>
        <p:sp>
          <p:nvSpPr>
            <p:cNvPr id="846" name="Circle"/>
            <p:cNvSpPr/>
            <p:nvPr/>
          </p:nvSpPr>
          <p:spPr>
            <a:xfrm>
              <a:off x="0" y="0"/>
              <a:ext cx="2192871" cy="2192871"/>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47" name="AAFA_Icon_Pizza.pdf" descr="AAFA_Icon_Pizza.pdf"/>
            <p:cNvPicPr>
              <a:picLocks noChangeAspect="1"/>
            </p:cNvPicPr>
            <p:nvPr/>
          </p:nvPicPr>
          <p:blipFill>
            <a:blip r:embed="rId5"/>
            <a:stretch>
              <a:fillRect/>
            </a:stretch>
          </p:blipFill>
          <p:spPr>
            <a:xfrm>
              <a:off x="454671" y="387782"/>
              <a:ext cx="1283529" cy="1558571"/>
            </a:xfrm>
            <a:prstGeom prst="rect">
              <a:avLst/>
            </a:prstGeom>
            <a:ln w="12700" cap="flat">
              <a:noFill/>
              <a:miter lim="400000"/>
            </a:ln>
            <a:effectLst/>
          </p:spPr>
        </p:pic>
      </p:grpSp>
      <p:pic>
        <p:nvPicPr>
          <p:cNvPr id="849" name="AAFA_Icon_Snack.pdf" descr="AAFA_Icon_Snack.pdf"/>
          <p:cNvPicPr>
            <a:picLocks noChangeAspect="1"/>
          </p:cNvPicPr>
          <p:nvPr/>
        </p:nvPicPr>
        <p:blipFill>
          <a:blip r:embed="rId6"/>
          <a:stretch>
            <a:fillRect/>
          </a:stretch>
        </p:blipFill>
        <p:spPr>
          <a:xfrm>
            <a:off x="23257344" y="2147834"/>
            <a:ext cx="969786" cy="1705782"/>
          </a:xfrm>
          <a:prstGeom prst="rect">
            <a:avLst/>
          </a:prstGeom>
          <a:ln w="12700">
            <a:miter lim="400000"/>
          </a:ln>
        </p:spPr>
      </p:pic>
      <p:grpSp>
        <p:nvGrpSpPr>
          <p:cNvPr id="852" name="Group"/>
          <p:cNvGrpSpPr/>
          <p:nvPr/>
        </p:nvGrpSpPr>
        <p:grpSpPr>
          <a:xfrm>
            <a:off x="10793069" y="8925142"/>
            <a:ext cx="2192871" cy="2192871"/>
            <a:chOff x="0" y="0"/>
            <a:chExt cx="2192870" cy="2192870"/>
          </a:xfrm>
        </p:grpSpPr>
        <p:sp>
          <p:nvSpPr>
            <p:cNvPr id="850" name="Circle"/>
            <p:cNvSpPr/>
            <p:nvPr/>
          </p:nvSpPr>
          <p:spPr>
            <a:xfrm>
              <a:off x="0" y="0"/>
              <a:ext cx="2192871" cy="2192871"/>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51" name="AAFA_Icon_CupCake.pdf" descr="AAFA_Icon_CupCake.pdf"/>
            <p:cNvPicPr>
              <a:picLocks noChangeAspect="1"/>
            </p:cNvPicPr>
            <p:nvPr/>
          </p:nvPicPr>
          <p:blipFill>
            <a:blip r:embed="rId7"/>
            <a:stretch>
              <a:fillRect/>
            </a:stretch>
          </p:blipFill>
          <p:spPr>
            <a:xfrm>
              <a:off x="368280" y="245402"/>
              <a:ext cx="1456311" cy="1628769"/>
            </a:xfrm>
            <a:prstGeom prst="rect">
              <a:avLst/>
            </a:prstGeom>
            <a:ln w="12700" cap="flat">
              <a:noFill/>
              <a:miter lim="400000"/>
            </a:ln>
            <a:effectLst/>
          </p:spPr>
        </p:pic>
      </p:grpSp>
      <p:pic>
        <p:nvPicPr>
          <p:cNvPr id="853" name="AAFA_Icon_Clock_9.png" descr="AAFA_Icon_Clock_9.png"/>
          <p:cNvPicPr>
            <a:picLocks noChangeAspect="1"/>
          </p:cNvPicPr>
          <p:nvPr/>
        </p:nvPicPr>
        <p:blipFill>
          <a:blip r:embed="rId8"/>
          <a:stretch>
            <a:fillRect/>
          </a:stretch>
        </p:blipFill>
        <p:spPr>
          <a:xfrm>
            <a:off x="18509301" y="3108273"/>
            <a:ext cx="2462117" cy="2879584"/>
          </a:xfrm>
          <a:prstGeom prst="rect">
            <a:avLst/>
          </a:prstGeom>
          <a:ln w="12700">
            <a:miter lim="400000"/>
          </a:ln>
        </p:spPr>
      </p:pic>
      <p:pic>
        <p:nvPicPr>
          <p:cNvPr id="854" name="AAFA_Icon_Clock_6.png" descr="AAFA_Icon_Clock_6.png"/>
          <p:cNvPicPr>
            <a:picLocks noChangeAspect="1"/>
          </p:cNvPicPr>
          <p:nvPr/>
        </p:nvPicPr>
        <p:blipFill>
          <a:blip r:embed="rId9"/>
          <a:stretch>
            <a:fillRect/>
          </a:stretch>
        </p:blipFill>
        <p:spPr>
          <a:xfrm>
            <a:off x="19101874" y="5969422"/>
            <a:ext cx="2745065" cy="2599531"/>
          </a:xfrm>
          <a:prstGeom prst="rect">
            <a:avLst/>
          </a:prstGeom>
          <a:ln w="12700">
            <a:miter lim="400000"/>
          </a:ln>
        </p:spPr>
      </p:pic>
      <p:pic>
        <p:nvPicPr>
          <p:cNvPr id="855" name="AAFA_Icon_Clock_3.png" descr="AAFA_Icon_Clock_3.png"/>
          <p:cNvPicPr>
            <a:picLocks noChangeAspect="1"/>
          </p:cNvPicPr>
          <p:nvPr/>
        </p:nvPicPr>
        <p:blipFill>
          <a:blip r:embed="rId10"/>
          <a:stretch>
            <a:fillRect/>
          </a:stretch>
        </p:blipFill>
        <p:spPr>
          <a:xfrm flipH="1">
            <a:off x="16254183" y="10858185"/>
            <a:ext cx="2334341" cy="1753151"/>
          </a:xfrm>
          <a:prstGeom prst="rect">
            <a:avLst/>
          </a:prstGeom>
          <a:ln w="12700">
            <a:miter lim="400000"/>
          </a:ln>
        </p:spPr>
      </p:pic>
      <p:pic>
        <p:nvPicPr>
          <p:cNvPr id="856" name="AAFA_Icon_Clock_1.png" descr="AAFA_Icon_Clock_1.png"/>
          <p:cNvPicPr>
            <a:picLocks noChangeAspect="1"/>
          </p:cNvPicPr>
          <p:nvPr/>
        </p:nvPicPr>
        <p:blipFill>
          <a:blip r:embed="rId11"/>
          <a:srcRect r="4405"/>
          <a:stretch>
            <a:fillRect/>
          </a:stretch>
        </p:blipFill>
        <p:spPr>
          <a:xfrm>
            <a:off x="9465419" y="5564754"/>
            <a:ext cx="3177882" cy="2708227"/>
          </a:xfrm>
          <a:prstGeom prst="rect">
            <a:avLst/>
          </a:prstGeom>
          <a:ln w="12700">
            <a:miter lim="400000"/>
          </a:ln>
        </p:spPr>
      </p:pic>
      <p:pic>
        <p:nvPicPr>
          <p:cNvPr id="857" name="Screen Shot 2022-09-15 at 10.37.17 AM.png" descr="Screen Shot 2022-09-15 at 10.37.17 AM.png"/>
          <p:cNvPicPr>
            <a:picLocks noChangeAspect="1"/>
          </p:cNvPicPr>
          <p:nvPr/>
        </p:nvPicPr>
        <p:blipFill>
          <a:blip r:embed="rId12"/>
          <a:srcRect l="6398" t="9606" r="8118" b="12542"/>
          <a:stretch>
            <a:fillRect/>
          </a:stretch>
        </p:blipFill>
        <p:spPr>
          <a:xfrm>
            <a:off x="12941801" y="4967803"/>
            <a:ext cx="5862078" cy="5861767"/>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858" name="TextBox 15"/>
          <p:cNvSpPr txBox="1"/>
          <p:nvPr/>
        </p:nvSpPr>
        <p:spPr>
          <a:xfrm>
            <a:off x="17118950" y="2826741"/>
            <a:ext cx="2004720" cy="1871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nSpc>
                <a:spcPct val="110000"/>
              </a:lnSpc>
              <a:defRPr b="1">
                <a:solidFill>
                  <a:srgbClr val="9D9FA1"/>
                </a:solidFill>
              </a:defRPr>
            </a:lvl1pPr>
          </a:lstStyle>
          <a:p>
            <a:r>
              <a:t>Pizza pour le lunch</a:t>
            </a:r>
          </a:p>
        </p:txBody>
      </p:sp>
      <p:sp>
        <p:nvSpPr>
          <p:cNvPr id="859" name="How do you feel about this day if you don’t have food allergy.…"/>
          <p:cNvSpPr txBox="1"/>
          <p:nvPr/>
        </p:nvSpPr>
        <p:spPr>
          <a:xfrm>
            <a:off x="1016001" y="3069771"/>
            <a:ext cx="6971861" cy="9475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Que penses-tu de cette journée si tu n'as </a:t>
            </a:r>
            <a:r>
              <a:rPr b="1"/>
              <a:t>pas </a:t>
            </a:r>
            <a:r>
              <a:t>d'allergie alimentaire?</a:t>
            </a:r>
          </a:p>
          <a:p>
            <a:pPr marL="381000" indent="-381000">
              <a:lnSpc>
                <a:spcPct val="120000"/>
              </a:lnSpc>
              <a:spcBef>
                <a:spcPts val="1200"/>
              </a:spcBef>
              <a:buSzPct val="100000"/>
              <a:buFont typeface="Arial"/>
              <a:buChar char="•"/>
              <a:defRPr sz="4800">
                <a:solidFill>
                  <a:srgbClr val="636466"/>
                </a:solidFill>
              </a:defRPr>
            </a:pPr>
            <a:r>
              <a:t>Que penses-tu de cette journée si tu as une allergie au </a:t>
            </a:r>
            <a:r>
              <a:rPr b="1"/>
              <a:t>lait, aux œufs et aux arachides</a:t>
            </a:r>
            <a:r>
              <a:t>?</a:t>
            </a:r>
          </a:p>
        </p:txBody>
      </p:sp>
      <p:pic>
        <p:nvPicPr>
          <p:cNvPr id="860" name="AAFA_Icon_Snack_3.pdf" descr="AAFA_Icon_Snack_3.pdf"/>
          <p:cNvPicPr>
            <a:picLocks noChangeAspect="1"/>
          </p:cNvPicPr>
          <p:nvPr/>
        </p:nvPicPr>
        <p:blipFill>
          <a:blip r:embed="rId13"/>
          <a:stretch>
            <a:fillRect/>
          </a:stretch>
        </p:blipFill>
        <p:spPr>
          <a:xfrm>
            <a:off x="19161771" y="9372458"/>
            <a:ext cx="1363968" cy="1351339"/>
          </a:xfrm>
          <a:prstGeom prst="rect">
            <a:avLst/>
          </a:prstGeom>
          <a:ln w="12700">
            <a:miter lim="400000"/>
          </a:ln>
        </p:spPr>
      </p:pic>
      <p:grpSp>
        <p:nvGrpSpPr>
          <p:cNvPr id="863" name="Group"/>
          <p:cNvGrpSpPr/>
          <p:nvPr/>
        </p:nvGrpSpPr>
        <p:grpSpPr>
          <a:xfrm>
            <a:off x="18717220" y="8925142"/>
            <a:ext cx="2192871" cy="2192871"/>
            <a:chOff x="0" y="0"/>
            <a:chExt cx="2192870" cy="2192870"/>
          </a:xfrm>
        </p:grpSpPr>
        <p:sp>
          <p:nvSpPr>
            <p:cNvPr id="861" name="Circle"/>
            <p:cNvSpPr/>
            <p:nvPr/>
          </p:nvSpPr>
          <p:spPr>
            <a:xfrm>
              <a:off x="-1" y="-1"/>
              <a:ext cx="2192872" cy="2192872"/>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62" name="AAFA_Icon_Snack_3.pdf" descr="AAFA_Icon_Snack_3.pdf"/>
            <p:cNvPicPr>
              <a:picLocks noChangeAspect="1"/>
            </p:cNvPicPr>
            <p:nvPr/>
          </p:nvPicPr>
          <p:blipFill>
            <a:blip r:embed="rId13"/>
            <a:stretch>
              <a:fillRect/>
            </a:stretch>
          </p:blipFill>
          <p:spPr>
            <a:xfrm>
              <a:off x="444550" y="447315"/>
              <a:ext cx="1363968" cy="1351339"/>
            </a:xfrm>
            <a:prstGeom prst="rect">
              <a:avLst/>
            </a:prstGeom>
            <a:ln w="12700" cap="flat">
              <a:noFill/>
              <a:miter lim="400000"/>
            </a:ln>
            <a:effectLst/>
          </p:spPr>
        </p:pic>
      </p:grpSp>
      <p:pic>
        <p:nvPicPr>
          <p:cNvPr id="864" name="Image" descr="Image"/>
          <p:cNvPicPr>
            <a:picLocks noChangeAspect="1"/>
          </p:cNvPicPr>
          <p:nvPr/>
        </p:nvPicPr>
        <p:blipFill>
          <a:blip r:embed="rId14"/>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69" name="Bullying and food allergy"/>
          <p:cNvSpPr txBox="1"/>
          <p:nvPr/>
        </p:nvSpPr>
        <p:spPr>
          <a:xfrm>
            <a:off x="762000" y="376611"/>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L'intimidation et l'allergie alimentaire</a:t>
            </a:r>
          </a:p>
        </p:txBody>
      </p:sp>
      <p:grpSp>
        <p:nvGrpSpPr>
          <p:cNvPr id="874" name="Group">
            <a:hlinkClick r:id="rId3"/>
          </p:cNvPr>
          <p:cNvGrpSpPr/>
          <p:nvPr/>
        </p:nvGrpSpPr>
        <p:grpSpPr>
          <a:xfrm>
            <a:off x="5074328" y="2981491"/>
            <a:ext cx="14235344" cy="8856351"/>
            <a:chOff x="0" y="0"/>
            <a:chExt cx="14235343" cy="8856350"/>
          </a:xfrm>
        </p:grpSpPr>
        <p:sp>
          <p:nvSpPr>
            <p:cNvPr id="870" name="Rectangle"/>
            <p:cNvSpPr/>
            <p:nvPr/>
          </p:nvSpPr>
          <p:spPr>
            <a:xfrm rot="21360000">
              <a:off x="259488" y="468756"/>
              <a:ext cx="13716366" cy="7918838"/>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871" name="Rectangle"/>
            <p:cNvSpPr/>
            <p:nvPr/>
          </p:nvSpPr>
          <p:spPr>
            <a:xfrm rot="120000">
              <a:off x="259489" y="468756"/>
              <a:ext cx="13716365" cy="7918838"/>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72" name="Screenshot 2023-07-28 at 12.13.49 AM.png" descr="Screenshot 2023-07-28 at 12.13.49 AM.png"/>
            <p:cNvPicPr>
              <a:picLocks noChangeAspect="1"/>
            </p:cNvPicPr>
            <p:nvPr/>
          </p:nvPicPr>
          <p:blipFill>
            <a:blip r:embed="rId4"/>
            <a:srcRect t="115" b="115"/>
            <a:stretch>
              <a:fillRect/>
            </a:stretch>
          </p:blipFill>
          <p:spPr>
            <a:xfrm>
              <a:off x="812441" y="1166285"/>
              <a:ext cx="12647043" cy="6516311"/>
            </a:xfrm>
            <a:prstGeom prst="rect">
              <a:avLst/>
            </a:prstGeom>
            <a:ln w="12700" cap="flat">
              <a:noFill/>
              <a:miter lim="400000"/>
            </a:ln>
            <a:effectLst/>
          </p:spPr>
        </p:pic>
        <p:pic>
          <p:nvPicPr>
            <p:cNvPr id="873" name="Icon_Play_Black.pdf" descr="Icon_Play_Black.pdf"/>
            <p:cNvPicPr>
              <a:picLocks noChangeAspect="1"/>
            </p:cNvPicPr>
            <p:nvPr/>
          </p:nvPicPr>
          <p:blipFill>
            <a:blip r:embed="rId5">
              <a:alphaModFix amt="15000"/>
            </a:blip>
            <a:stretch>
              <a:fillRect/>
            </a:stretch>
          </p:blipFill>
          <p:spPr>
            <a:xfrm rot="240000">
              <a:off x="4474654" y="1848625"/>
              <a:ext cx="5154507" cy="5154508"/>
            </a:xfrm>
            <a:prstGeom prst="rect">
              <a:avLst/>
            </a:prstGeom>
            <a:ln w="12700" cap="flat">
              <a:noFill/>
              <a:miter lim="400000"/>
            </a:ln>
            <a:effectLst/>
          </p:spPr>
        </p:pic>
      </p:grpSp>
      <p:sp>
        <p:nvSpPr>
          <p:cNvPr id="875" name="Circle"/>
          <p:cNvSpPr/>
          <p:nvPr/>
        </p:nvSpPr>
        <p:spPr>
          <a:xfrm>
            <a:off x="1303792" y="9701948"/>
            <a:ext cx="1787645"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6" name="Circle"/>
          <p:cNvSpPr/>
          <p:nvPr/>
        </p:nvSpPr>
        <p:spPr>
          <a:xfrm>
            <a:off x="2757975" y="8339756"/>
            <a:ext cx="1404785" cy="140478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7" name="Circle"/>
          <p:cNvSpPr/>
          <p:nvPr/>
        </p:nvSpPr>
        <p:spPr>
          <a:xfrm>
            <a:off x="20221241" y="70555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8" name="Circle"/>
          <p:cNvSpPr/>
          <p:nvPr/>
        </p:nvSpPr>
        <p:spPr>
          <a:xfrm>
            <a:off x="20081760" y="44152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9" name="Circle"/>
          <p:cNvSpPr/>
          <p:nvPr/>
        </p:nvSpPr>
        <p:spPr>
          <a:xfrm>
            <a:off x="3425606" y="10182869"/>
            <a:ext cx="825801"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80" name="Circle"/>
          <p:cNvSpPr/>
          <p:nvPr/>
        </p:nvSpPr>
        <p:spPr>
          <a:xfrm>
            <a:off x="21908988" y="67835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81" name="Subtitle 2">
            <a:hlinkClick r:id="rId3"/>
          </p:cNvPr>
          <p:cNvSpPr txBox="1"/>
          <p:nvPr/>
        </p:nvSpPr>
        <p:spPr>
          <a:xfrm>
            <a:off x="8095160" y="11904133"/>
            <a:ext cx="9918237" cy="82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6000"/>
              </a:lnSpc>
              <a:spcBef>
                <a:spcPts val="2000"/>
              </a:spcBef>
              <a:defRPr b="1">
                <a:solidFill>
                  <a:srgbClr val="9C4D94"/>
                </a:solidFill>
              </a:defRPr>
            </a:lvl1pPr>
          </a:lstStyle>
          <a:p>
            <a:r>
              <a:t>allergiesalimentairescanada.ca/intimidation</a:t>
            </a:r>
          </a:p>
        </p:txBody>
      </p:sp>
      <p:pic>
        <p:nvPicPr>
          <p:cNvPr id="882"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iStock-1333930513_Low.jpeg" descr="iStock-1333930513_Low.jpeg"/>
          <p:cNvPicPr>
            <a:picLocks noChangeAspect="1"/>
          </p:cNvPicPr>
          <p:nvPr/>
        </p:nvPicPr>
        <p:blipFill>
          <a:blip r:embed="rId2"/>
          <a:srcRect t="7859" r="26783" b="7860"/>
          <a:stretch>
            <a:fillRect/>
          </a:stretch>
        </p:blipFill>
        <p:spPr>
          <a:xfrm>
            <a:off x="6360867" y="-3078"/>
            <a:ext cx="18023133" cy="13722156"/>
          </a:xfrm>
          <a:prstGeom prst="rect">
            <a:avLst/>
          </a:prstGeom>
          <a:ln w="12700">
            <a:miter lim="400000"/>
          </a:ln>
        </p:spPr>
      </p:pic>
      <p:sp>
        <p:nvSpPr>
          <p:cNvPr id="267"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68" name="Module 1"/>
          <p:cNvSpPr txBox="1"/>
          <p:nvPr/>
        </p:nvSpPr>
        <p:spPr>
          <a:xfrm>
            <a:off x="258233" y="635000"/>
            <a:ext cx="5438442"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Module 1</a:t>
            </a:r>
          </a:p>
        </p:txBody>
      </p:sp>
      <p:pic>
        <p:nvPicPr>
          <p:cNvPr id="269" name="Head_FR_LA.pdf" descr="Head_FR_LA.pdf"/>
          <p:cNvPicPr>
            <a:picLocks noChangeAspect="1"/>
          </p:cNvPicPr>
          <p:nvPr/>
        </p:nvPicPr>
        <p:blipFill>
          <a:blip r:embed="rId3"/>
          <a:stretch>
            <a:fillRect/>
          </a:stretch>
        </p:blipFill>
        <p:spPr>
          <a:xfrm>
            <a:off x="635148" y="10239649"/>
            <a:ext cx="10891915" cy="2744648"/>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 name="AAFA_Bully.pdf" descr="AAFA_Bully.pdf"/>
          <p:cNvPicPr>
            <a:picLocks noChangeAspect="1"/>
          </p:cNvPicPr>
          <p:nvPr/>
        </p:nvPicPr>
        <p:blipFill>
          <a:blip r:embed="rId3"/>
          <a:stretch>
            <a:fillRect/>
          </a:stretch>
        </p:blipFill>
        <p:spPr>
          <a:xfrm>
            <a:off x="10749450" y="3400419"/>
            <a:ext cx="12366091" cy="6134553"/>
          </a:xfrm>
          <a:prstGeom prst="rect">
            <a:avLst/>
          </a:prstGeom>
          <a:ln w="12700">
            <a:miter lim="400000"/>
          </a:ln>
        </p:spPr>
      </p:pic>
      <p:sp>
        <p:nvSpPr>
          <p:cNvPr id="887"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88" name="Think about it…"/>
          <p:cNvSpPr txBox="1"/>
          <p:nvPr/>
        </p:nvSpPr>
        <p:spPr>
          <a:xfrm>
            <a:off x="762000" y="380737"/>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Penses-y…</a:t>
            </a:r>
          </a:p>
        </p:txBody>
      </p:sp>
      <p:sp>
        <p:nvSpPr>
          <p:cNvPr id="889" name="Have you ever experienced unwanted teasing, taunts, or bullying?…"/>
          <p:cNvSpPr txBox="1"/>
          <p:nvPr/>
        </p:nvSpPr>
        <p:spPr>
          <a:xfrm>
            <a:off x="888845" y="2716304"/>
            <a:ext cx="12283577" cy="8283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0999" indent="-380999">
              <a:lnSpc>
                <a:spcPct val="110000"/>
              </a:lnSpc>
              <a:spcBef>
                <a:spcPts val="1200"/>
              </a:spcBef>
              <a:buSzPct val="100000"/>
              <a:buFont typeface="Arial"/>
              <a:buChar char="•"/>
              <a:defRPr sz="4400">
                <a:solidFill>
                  <a:srgbClr val="636466"/>
                </a:solidFill>
              </a:defRPr>
            </a:pPr>
            <a:r>
              <a:t>As-tu déjà subi des taquineries blessantes </a:t>
            </a:r>
            <a:br/>
            <a:r>
              <a:t>ou des moqueries, ou de l’intimidation? </a:t>
            </a:r>
          </a:p>
          <a:p>
            <a:pPr marL="380999" indent="-380999">
              <a:lnSpc>
                <a:spcPct val="110000"/>
              </a:lnSpc>
              <a:spcBef>
                <a:spcPts val="1200"/>
              </a:spcBef>
              <a:buSzPct val="100000"/>
              <a:buFont typeface="Arial"/>
              <a:buChar char="•"/>
              <a:defRPr sz="4400">
                <a:solidFill>
                  <a:srgbClr val="636466"/>
                </a:solidFill>
              </a:defRPr>
            </a:pPr>
            <a:r>
              <a:t>À ton avis, pourquoi les gens se moquent-ils des allergies alimentaires, ou font-ils de l’intimidation?</a:t>
            </a:r>
          </a:p>
          <a:p>
            <a:pPr marL="380999" indent="-380999">
              <a:lnSpc>
                <a:spcPct val="110000"/>
              </a:lnSpc>
              <a:spcBef>
                <a:spcPts val="1200"/>
              </a:spcBef>
              <a:buSzPct val="100000"/>
              <a:buFont typeface="Arial"/>
              <a:buChar char="•"/>
              <a:defRPr sz="4400">
                <a:solidFill>
                  <a:srgbClr val="636466"/>
                </a:solidFill>
              </a:defRPr>
            </a:pPr>
            <a:r>
              <a:t>Que dois-tu faire si tu vois quelqu'un </a:t>
            </a:r>
            <a:br/>
            <a:r>
              <a:t>se faire intimider à cause de son </a:t>
            </a:r>
            <a:br/>
            <a:r>
              <a:t>allergie alimentaire?</a:t>
            </a:r>
          </a:p>
        </p:txBody>
      </p:sp>
      <p:pic>
        <p:nvPicPr>
          <p:cNvPr id="890"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
        <p:nvSpPr>
          <p:cNvPr id="891" name="Rounded Rectangle"/>
          <p:cNvSpPr/>
          <p:nvPr/>
        </p:nvSpPr>
        <p:spPr>
          <a:xfrm>
            <a:off x="1946430" y="10428103"/>
            <a:ext cx="20698862" cy="1855792"/>
          </a:xfrm>
          <a:prstGeom prst="roundRect">
            <a:avLst>
              <a:gd name="adj" fmla="val 24200"/>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92" name="Subtitle 2"/>
          <p:cNvSpPr txBox="1"/>
          <p:nvPr/>
        </p:nvSpPr>
        <p:spPr>
          <a:xfrm>
            <a:off x="3431409" y="10640492"/>
            <a:ext cx="18831819" cy="1855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10000"/>
              </a:lnSpc>
              <a:defRPr sz="4000" b="1">
                <a:solidFill>
                  <a:srgbClr val="F2F3F2"/>
                </a:solidFill>
              </a:defRPr>
            </a:pPr>
            <a:r>
              <a:t>Le savais-tu?</a:t>
            </a:r>
            <a:r>
              <a:rPr b="0"/>
              <a:t> Selon les études, 1 enfant sur 3 avec une allergie alimentaire </a:t>
            </a:r>
            <a:br>
              <a:rPr b="0"/>
            </a:br>
            <a:r>
              <a:rPr b="0"/>
              <a:t>dit avoir été victime d'intimidation, précisément à cause de son allergie alimentaire!</a:t>
            </a:r>
          </a:p>
        </p:txBody>
      </p:sp>
      <p:sp>
        <p:nvSpPr>
          <p:cNvPr id="893" name="Circle"/>
          <p:cNvSpPr/>
          <p:nvPr/>
        </p:nvSpPr>
        <p:spPr>
          <a:xfrm>
            <a:off x="782339" y="10154598"/>
            <a:ext cx="2496256" cy="2496255"/>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94" name="?"/>
          <p:cNvSpPr txBox="1"/>
          <p:nvPr/>
        </p:nvSpPr>
        <p:spPr>
          <a:xfrm>
            <a:off x="1486349" y="9829459"/>
            <a:ext cx="1404738" cy="3053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 name="Picture 4" descr="Picture 4"/>
          <p:cNvPicPr>
            <a:picLocks noChangeAspect="1"/>
          </p:cNvPicPr>
          <p:nvPr/>
        </p:nvPicPr>
        <p:blipFill>
          <a:blip r:embed="rId2"/>
          <a:srcRect t="6040" b="6039"/>
          <a:stretch>
            <a:fillRect/>
          </a:stretch>
        </p:blipFill>
        <p:spPr>
          <a:xfrm>
            <a:off x="11043870" y="2729151"/>
            <a:ext cx="10388195" cy="6642932"/>
          </a:xfrm>
          <a:prstGeom prst="rect">
            <a:avLst/>
          </a:prstGeom>
          <a:ln w="12700">
            <a:miter lim="400000"/>
          </a:ln>
        </p:spPr>
      </p:pic>
      <p:sp>
        <p:nvSpPr>
          <p:cNvPr id="899"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00" name="Be a food allergy ally"/>
          <p:cNvSpPr txBox="1"/>
          <p:nvPr/>
        </p:nvSpPr>
        <p:spPr>
          <a:xfrm>
            <a:off x="825422" y="382558"/>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8300" b="1" i="1">
                <a:solidFill>
                  <a:srgbClr val="FFFFFF"/>
                </a:solidFill>
              </a:defRPr>
            </a:lvl1pPr>
          </a:lstStyle>
          <a:p>
            <a:r>
              <a:t>Soyons des alliés face à l'allergie alimentaire</a:t>
            </a:r>
          </a:p>
        </p:txBody>
      </p:sp>
      <p:sp>
        <p:nvSpPr>
          <p:cNvPr id="901" name="What does it mean to be an ally?"/>
          <p:cNvSpPr txBox="1"/>
          <p:nvPr/>
        </p:nvSpPr>
        <p:spPr>
          <a:xfrm>
            <a:off x="1016000" y="3048000"/>
            <a:ext cx="12283577" cy="988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nSpc>
                <a:spcPct val="120000"/>
              </a:lnSpc>
              <a:spcBef>
                <a:spcPts val="1200"/>
              </a:spcBef>
              <a:defRPr sz="4800">
                <a:solidFill>
                  <a:srgbClr val="636466"/>
                </a:solidFill>
              </a:defRPr>
            </a:pPr>
            <a:r>
              <a:t>Qu’est-ce que ça veut dire, être un </a:t>
            </a:r>
            <a:r>
              <a:rPr b="1"/>
              <a:t>allié</a:t>
            </a:r>
            <a:r>
              <a:t>?</a:t>
            </a:r>
          </a:p>
        </p:txBody>
      </p:sp>
      <p:grpSp>
        <p:nvGrpSpPr>
          <p:cNvPr id="904" name="Group"/>
          <p:cNvGrpSpPr/>
          <p:nvPr/>
        </p:nvGrpSpPr>
        <p:grpSpPr>
          <a:xfrm>
            <a:off x="1083732" y="4355641"/>
            <a:ext cx="8249980" cy="3630156"/>
            <a:chOff x="0" y="0"/>
            <a:chExt cx="8249978" cy="3630155"/>
          </a:xfrm>
        </p:grpSpPr>
        <p:sp>
          <p:nvSpPr>
            <p:cNvPr id="902" name="Rounded Rectangle"/>
            <p:cNvSpPr/>
            <p:nvPr/>
          </p:nvSpPr>
          <p:spPr>
            <a:xfrm>
              <a:off x="0" y="0"/>
              <a:ext cx="8249978" cy="3630155"/>
            </a:xfrm>
            <a:prstGeom prst="roundRect">
              <a:avLst>
                <a:gd name="adj" fmla="val 13676"/>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903" name="Subtitle 2"/>
            <p:cNvSpPr txBox="1"/>
            <p:nvPr/>
          </p:nvSpPr>
          <p:spPr>
            <a:xfrm>
              <a:off x="300622" y="382172"/>
              <a:ext cx="7936126" cy="29539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normAutofit lnSpcReduction="10000"/>
            </a:bodyPr>
            <a:lstStyle/>
            <a:p>
              <a:pPr>
                <a:lnSpc>
                  <a:spcPct val="110000"/>
                </a:lnSpc>
                <a:defRPr sz="4400" b="1">
                  <a:solidFill>
                    <a:srgbClr val="F2F3F2"/>
                  </a:solidFill>
                </a:defRPr>
              </a:pPr>
              <a:r>
                <a:t>« </a:t>
              </a:r>
              <a:r>
                <a:rPr b="0"/>
                <a:t>Une personne ou un groupe qui </a:t>
              </a:r>
              <a:r>
                <a:t>apporte son aide </a:t>
              </a:r>
              <a:r>
                <a:rPr b="0"/>
                <a:t>et </a:t>
              </a:r>
              <a:r>
                <a:t>son soutien</a:t>
              </a:r>
              <a:r>
                <a:rPr b="0"/>
                <a:t> à d'autres personnes de manière continue. »</a:t>
              </a:r>
            </a:p>
          </p:txBody>
        </p:sp>
      </p:grpSp>
      <p:sp>
        <p:nvSpPr>
          <p:cNvPr id="905" name="Rounded Rectangle"/>
          <p:cNvSpPr/>
          <p:nvPr/>
        </p:nvSpPr>
        <p:spPr>
          <a:xfrm>
            <a:off x="10854267" y="9577609"/>
            <a:ext cx="10905381" cy="2718780"/>
          </a:xfrm>
          <a:prstGeom prst="roundRect">
            <a:avLst>
              <a:gd name="adj" fmla="val 20196"/>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906" name="Subtitle 2"/>
          <p:cNvSpPr txBox="1"/>
          <p:nvPr/>
        </p:nvSpPr>
        <p:spPr>
          <a:xfrm>
            <a:off x="11247968" y="9848612"/>
            <a:ext cx="10295779" cy="2176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defTabSz="1810511">
              <a:lnSpc>
                <a:spcPct val="110000"/>
              </a:lnSpc>
              <a:defRPr sz="4356" b="1" i="1">
                <a:solidFill>
                  <a:srgbClr val="F2F3F2"/>
                </a:solidFill>
              </a:defRPr>
            </a:pPr>
            <a:r>
              <a:t>Tu </a:t>
            </a:r>
            <a:r>
              <a:rPr b="0"/>
              <a:t>peux aider une personne avec une allergie alimentaire à se sentir plus en sécurité, moins anxieuse et plus incluse!</a:t>
            </a:r>
          </a:p>
        </p:txBody>
      </p:sp>
      <p:pic>
        <p:nvPicPr>
          <p:cNvPr id="907"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10" name="How to be a food allergy ally"/>
          <p:cNvSpPr txBox="1"/>
          <p:nvPr/>
        </p:nvSpPr>
        <p:spPr>
          <a:xfrm>
            <a:off x="762000" y="372533"/>
            <a:ext cx="23219204" cy="165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72000"/>
              </a:lnSpc>
              <a:defRPr sz="6800" b="1" i="1">
                <a:solidFill>
                  <a:srgbClr val="FFFFFF"/>
                </a:solidFill>
              </a:defRPr>
            </a:lvl1pPr>
          </a:lstStyle>
          <a:p>
            <a:r>
              <a:t>Comment devenir des alliés face à l'allergie alimentaire</a:t>
            </a:r>
          </a:p>
        </p:txBody>
      </p:sp>
      <p:sp>
        <p:nvSpPr>
          <p:cNvPr id="911" name="Circle"/>
          <p:cNvSpPr/>
          <p:nvPr/>
        </p:nvSpPr>
        <p:spPr>
          <a:xfrm>
            <a:off x="7989237" y="2387387"/>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2" name="Be inclusive"/>
          <p:cNvSpPr txBox="1"/>
          <p:nvPr/>
        </p:nvSpPr>
        <p:spPr>
          <a:xfrm>
            <a:off x="8271257" y="3239191"/>
            <a:ext cx="2745596" cy="1322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400">
                <a:solidFill>
                  <a:srgbClr val="FFFFFF"/>
                </a:solidFill>
              </a:defRPr>
            </a:lvl1pPr>
          </a:lstStyle>
          <a:p>
            <a:r>
              <a:t>Sois inclusif</a:t>
            </a:r>
          </a:p>
        </p:txBody>
      </p:sp>
      <p:sp>
        <p:nvSpPr>
          <p:cNvPr id="913" name="Circle"/>
          <p:cNvSpPr/>
          <p:nvPr/>
        </p:nvSpPr>
        <p:spPr>
          <a:xfrm flipH="1">
            <a:off x="13904729" y="3157852"/>
            <a:ext cx="3309635" cy="3309636"/>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4" name="Circle"/>
          <p:cNvSpPr/>
          <p:nvPr/>
        </p:nvSpPr>
        <p:spPr>
          <a:xfrm rot="10800000" flipH="1">
            <a:off x="5690539" y="6001789"/>
            <a:ext cx="3309633" cy="330963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5" name="Circle"/>
          <p:cNvSpPr/>
          <p:nvPr/>
        </p:nvSpPr>
        <p:spPr>
          <a:xfrm rot="10800000">
            <a:off x="14696363" y="8914321"/>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6" name="Circle"/>
          <p:cNvSpPr/>
          <p:nvPr/>
        </p:nvSpPr>
        <p:spPr>
          <a:xfrm rot="10800000">
            <a:off x="7276389" y="10031921"/>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7" name="Reduce risks"/>
          <p:cNvSpPr txBox="1"/>
          <p:nvPr/>
        </p:nvSpPr>
        <p:spPr>
          <a:xfrm>
            <a:off x="14379511" y="3833752"/>
            <a:ext cx="2360072" cy="195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400">
                <a:solidFill>
                  <a:srgbClr val="FFFFFF"/>
                </a:solidFill>
              </a:defRPr>
            </a:lvl1pPr>
          </a:lstStyle>
          <a:p>
            <a:r>
              <a:t>Réduis les risques</a:t>
            </a:r>
          </a:p>
        </p:txBody>
      </p:sp>
      <p:sp>
        <p:nvSpPr>
          <p:cNvPr id="918" name="Support"/>
          <p:cNvSpPr txBox="1"/>
          <p:nvPr/>
        </p:nvSpPr>
        <p:spPr>
          <a:xfrm>
            <a:off x="15076785" y="9907720"/>
            <a:ext cx="2540324" cy="1322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400">
                <a:solidFill>
                  <a:srgbClr val="FFFFFF"/>
                </a:solidFill>
              </a:defRPr>
            </a:lvl1pPr>
          </a:lstStyle>
          <a:p>
            <a:r>
              <a:t>Offre du soutien</a:t>
            </a:r>
          </a:p>
        </p:txBody>
      </p:sp>
      <p:sp>
        <p:nvSpPr>
          <p:cNvPr id="919" name="Know"/>
          <p:cNvSpPr txBox="1"/>
          <p:nvPr/>
        </p:nvSpPr>
        <p:spPr>
          <a:xfrm>
            <a:off x="7670952" y="11203120"/>
            <a:ext cx="2520508" cy="1322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400">
                <a:solidFill>
                  <a:srgbClr val="FFFFFF"/>
                </a:solidFill>
              </a:defRPr>
            </a:lvl1pPr>
          </a:lstStyle>
          <a:p>
            <a:r>
              <a:t>Informe-toi</a:t>
            </a:r>
          </a:p>
        </p:txBody>
      </p:sp>
      <p:sp>
        <p:nvSpPr>
          <p:cNvPr id="920" name="Advocate"/>
          <p:cNvSpPr txBox="1"/>
          <p:nvPr/>
        </p:nvSpPr>
        <p:spPr>
          <a:xfrm>
            <a:off x="5849067" y="7312687"/>
            <a:ext cx="2992578" cy="68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lnSpc>
                <a:spcPct val="90000"/>
              </a:lnSpc>
              <a:spcBef>
                <a:spcPts val="2300"/>
              </a:spcBef>
              <a:defRPr sz="4400">
                <a:solidFill>
                  <a:srgbClr val="FFFFFF"/>
                </a:solidFill>
              </a:defRPr>
            </a:lvl1pPr>
          </a:lstStyle>
          <a:p>
            <a:r>
              <a:t>Parles-en</a:t>
            </a:r>
          </a:p>
        </p:txBody>
      </p:sp>
      <p:sp>
        <p:nvSpPr>
          <p:cNvPr id="921" name="Circle"/>
          <p:cNvSpPr/>
          <p:nvPr/>
        </p:nvSpPr>
        <p:spPr>
          <a:xfrm flipH="1">
            <a:off x="9389442" y="5392470"/>
            <a:ext cx="5478271" cy="547826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22" name="Be a food allergy ally!"/>
          <p:cNvSpPr txBox="1"/>
          <p:nvPr/>
        </p:nvSpPr>
        <p:spPr>
          <a:xfrm>
            <a:off x="10171276" y="6504645"/>
            <a:ext cx="3914605" cy="3048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p>
            <a:pPr algn="ctr" defTabSz="2489200">
              <a:lnSpc>
                <a:spcPct val="110000"/>
              </a:lnSpc>
              <a:spcBef>
                <a:spcPts val="2300"/>
              </a:spcBef>
              <a:defRPr sz="4800" b="1">
                <a:solidFill>
                  <a:srgbClr val="FFFFFF"/>
                </a:solidFill>
              </a:defRPr>
            </a:pPr>
            <a:r>
              <a:t>Sois un </a:t>
            </a:r>
            <a:br/>
            <a:r>
              <a:t>allié face </a:t>
            </a:r>
            <a:br/>
            <a:r>
              <a:t>à l'allergie alimentaire!</a:t>
            </a:r>
          </a:p>
        </p:txBody>
      </p:sp>
      <p:sp>
        <p:nvSpPr>
          <p:cNvPr id="923" name="Circle"/>
          <p:cNvSpPr/>
          <p:nvPr/>
        </p:nvSpPr>
        <p:spPr>
          <a:xfrm flipH="1">
            <a:off x="10993263" y="11496006"/>
            <a:ext cx="1143465" cy="1143464"/>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4" name="Circle"/>
          <p:cNvSpPr/>
          <p:nvPr/>
        </p:nvSpPr>
        <p:spPr>
          <a:xfrm flipH="1">
            <a:off x="15790116" y="6620278"/>
            <a:ext cx="1175877" cy="1175874"/>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5" name="Circle"/>
          <p:cNvSpPr/>
          <p:nvPr/>
        </p:nvSpPr>
        <p:spPr>
          <a:xfrm flipH="1">
            <a:off x="15114094" y="7885442"/>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6" name="Circle"/>
          <p:cNvSpPr/>
          <p:nvPr/>
        </p:nvSpPr>
        <p:spPr>
          <a:xfrm flipH="1">
            <a:off x="13903701" y="2382114"/>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7" name="Circle"/>
          <p:cNvSpPr/>
          <p:nvPr/>
        </p:nvSpPr>
        <p:spPr>
          <a:xfrm flipH="1">
            <a:off x="8410660" y="8897209"/>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8" name="Circle"/>
          <p:cNvSpPr/>
          <p:nvPr/>
        </p:nvSpPr>
        <p:spPr>
          <a:xfrm flipH="1">
            <a:off x="8661449" y="5840743"/>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9" name="Circle"/>
          <p:cNvSpPr/>
          <p:nvPr/>
        </p:nvSpPr>
        <p:spPr>
          <a:xfrm flipH="1">
            <a:off x="17076402" y="5679304"/>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0" name="Circle"/>
          <p:cNvSpPr/>
          <p:nvPr/>
        </p:nvSpPr>
        <p:spPr>
          <a:xfrm flipH="1">
            <a:off x="6309300" y="11957445"/>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1" name="Circle"/>
          <p:cNvSpPr/>
          <p:nvPr/>
        </p:nvSpPr>
        <p:spPr>
          <a:xfrm flipH="1">
            <a:off x="14774381" y="12241541"/>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2" name="Circle"/>
          <p:cNvSpPr/>
          <p:nvPr/>
        </p:nvSpPr>
        <p:spPr>
          <a:xfrm flipH="1">
            <a:off x="16537154" y="8123204"/>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3" name="Circle"/>
          <p:cNvSpPr/>
          <p:nvPr/>
        </p:nvSpPr>
        <p:spPr>
          <a:xfrm flipH="1">
            <a:off x="14961254" y="6814770"/>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4" name="Circle"/>
          <p:cNvSpPr/>
          <p:nvPr/>
        </p:nvSpPr>
        <p:spPr>
          <a:xfrm flipH="1">
            <a:off x="10674908" y="10950136"/>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5" name="Circle"/>
          <p:cNvSpPr/>
          <p:nvPr/>
        </p:nvSpPr>
        <p:spPr>
          <a:xfrm flipH="1">
            <a:off x="13824687" y="10416737"/>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6" name="Circle"/>
          <p:cNvSpPr/>
          <p:nvPr/>
        </p:nvSpPr>
        <p:spPr>
          <a:xfrm flipH="1">
            <a:off x="7631443" y="9583615"/>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7" name="Circle"/>
          <p:cNvSpPr/>
          <p:nvPr/>
        </p:nvSpPr>
        <p:spPr>
          <a:xfrm flipH="1">
            <a:off x="13109815" y="4983012"/>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8" name="Circle"/>
          <p:cNvSpPr/>
          <p:nvPr/>
        </p:nvSpPr>
        <p:spPr>
          <a:xfrm flipH="1">
            <a:off x="11331816" y="4653719"/>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9" name="Circle"/>
          <p:cNvSpPr/>
          <p:nvPr/>
        </p:nvSpPr>
        <p:spPr>
          <a:xfrm flipH="1">
            <a:off x="10594564" y="12555415"/>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0" name="Head1.pdf" descr="Head1.pdf"/>
          <p:cNvPicPr>
            <a:picLocks noChangeAspect="1"/>
          </p:cNvPicPr>
          <p:nvPr/>
        </p:nvPicPr>
        <p:blipFill>
          <a:blip r:embed="rId3"/>
          <a:srcRect l="19341" t="11722" r="20036" b="27655"/>
          <a:stretch>
            <a:fillRect/>
          </a:stretch>
        </p:blipFill>
        <p:spPr>
          <a:xfrm>
            <a:off x="11586830" y="2600965"/>
            <a:ext cx="2222510"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1" name="Circle"/>
          <p:cNvSpPr/>
          <p:nvPr/>
        </p:nvSpPr>
        <p:spPr>
          <a:xfrm flipH="1">
            <a:off x="5300145" y="8649048"/>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2" name="Head5.pdf" descr="Head5.pdf"/>
          <p:cNvPicPr>
            <a:picLocks noChangeAspect="1"/>
          </p:cNvPicPr>
          <p:nvPr/>
        </p:nvPicPr>
        <p:blipFill>
          <a:blip r:embed="rId4"/>
          <a:srcRect l="18326" t="12110" r="13666" b="19881"/>
          <a:stretch>
            <a:fillRect/>
          </a:stretch>
        </p:blipFill>
        <p:spPr>
          <a:xfrm>
            <a:off x="12407703" y="11072215"/>
            <a:ext cx="2222510"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pic>
        <p:nvPicPr>
          <p:cNvPr id="943" name="Head2.pdf" descr="Head2.pdf"/>
          <p:cNvPicPr>
            <a:picLocks noChangeAspect="1"/>
          </p:cNvPicPr>
          <p:nvPr/>
        </p:nvPicPr>
        <p:blipFill>
          <a:blip r:embed="rId5"/>
          <a:srcRect l="12424" t="12431" r="12431" b="12426"/>
          <a:stretch>
            <a:fillRect/>
          </a:stretch>
        </p:blipFill>
        <p:spPr>
          <a:xfrm>
            <a:off x="17303853" y="6545335"/>
            <a:ext cx="2673166" cy="267305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1004"/>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4"/>
                  <a:pt x="12358" y="0"/>
                  <a:pt x="9840" y="0"/>
                </a:cubicBezTo>
                <a:close/>
              </a:path>
            </a:pathLst>
          </a:custGeom>
          <a:ln w="12700">
            <a:miter lim="400000"/>
          </a:ln>
          <a:effectLst>
            <a:outerShdw blurRad="254000" dist="127000" dir="2700000" rotWithShape="0">
              <a:srgbClr val="000000">
                <a:alpha val="20000"/>
              </a:srgbClr>
            </a:outerShdw>
          </a:effectLst>
        </p:spPr>
      </p:pic>
      <p:pic>
        <p:nvPicPr>
          <p:cNvPr id="944" name="Head8.pdf" descr="Head8.pdf"/>
          <p:cNvPicPr>
            <a:picLocks noChangeAspect="1"/>
          </p:cNvPicPr>
          <p:nvPr/>
        </p:nvPicPr>
        <p:blipFill>
          <a:blip r:embed="rId6"/>
          <a:srcRect l="20050" t="16914" r="16291" b="19430"/>
          <a:stretch>
            <a:fillRect/>
          </a:stretch>
        </p:blipFill>
        <p:spPr>
          <a:xfrm>
            <a:off x="4607773" y="9323049"/>
            <a:ext cx="2572728" cy="257263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7" y="0"/>
                  <a:pt x="9839" y="0"/>
                </a:cubicBezTo>
                <a:close/>
              </a:path>
            </a:pathLst>
          </a:custGeom>
          <a:ln w="12700">
            <a:miter lim="400000"/>
          </a:ln>
          <a:effectLst>
            <a:outerShdw blurRad="254000" dist="127000" dir="2700000" rotWithShape="0">
              <a:srgbClr val="000000">
                <a:alpha val="20000"/>
              </a:srgbClr>
            </a:outerShdw>
          </a:effectLst>
        </p:spPr>
      </p:pic>
      <p:pic>
        <p:nvPicPr>
          <p:cNvPr id="945" name="Head3.pdf" descr="Head3.pdf"/>
          <p:cNvPicPr>
            <a:picLocks noChangeAspect="1"/>
          </p:cNvPicPr>
          <p:nvPr/>
        </p:nvPicPr>
        <p:blipFill>
          <a:blip r:embed="rId7"/>
          <a:srcRect l="18402" t="15876" r="18405" b="20931"/>
          <a:stretch>
            <a:fillRect/>
          </a:stretch>
        </p:blipFill>
        <p:spPr>
          <a:xfrm>
            <a:off x="5516400" y="3676000"/>
            <a:ext cx="2222509"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6" name="Circle"/>
          <p:cNvSpPr/>
          <p:nvPr/>
        </p:nvSpPr>
        <p:spPr>
          <a:xfrm flipH="1">
            <a:off x="7824023" y="5381383"/>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7" name="Head7.pdf" descr="Head7.pdf"/>
          <p:cNvPicPr>
            <a:picLocks noChangeAspect="1"/>
          </p:cNvPicPr>
          <p:nvPr/>
        </p:nvPicPr>
        <p:blipFill>
          <a:blip r:embed="rId8"/>
          <a:srcRect l="19011" t="15027" r="17565" b="21549"/>
          <a:stretch>
            <a:fillRect/>
          </a:stretch>
        </p:blipFill>
        <p:spPr>
          <a:xfrm>
            <a:off x="17530027" y="3367335"/>
            <a:ext cx="2222509" cy="22225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8" name="Circle"/>
          <p:cNvSpPr/>
          <p:nvPr/>
        </p:nvSpPr>
        <p:spPr>
          <a:xfrm flipH="1">
            <a:off x="18255053" y="5866176"/>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9" name="Head6.pdf" descr="Head6.pdf"/>
          <p:cNvPicPr>
            <a:picLocks noChangeAspect="1"/>
          </p:cNvPicPr>
          <p:nvPr/>
        </p:nvPicPr>
        <p:blipFill>
          <a:blip r:embed="rId9"/>
          <a:srcRect l="16227" t="13940" r="16993" b="19281"/>
          <a:stretch>
            <a:fillRect/>
          </a:stretch>
        </p:blipFill>
        <p:spPr>
          <a:xfrm>
            <a:off x="3078625" y="6814769"/>
            <a:ext cx="2222509" cy="22225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50" name="Circle"/>
          <p:cNvSpPr/>
          <p:nvPr/>
        </p:nvSpPr>
        <p:spPr>
          <a:xfrm flipH="1">
            <a:off x="4880060" y="6001787"/>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51" name="Image" descr="Image"/>
          <p:cNvPicPr>
            <a:picLocks noChangeAspect="1"/>
          </p:cNvPicPr>
          <p:nvPr/>
        </p:nvPicPr>
        <p:blipFill>
          <a:blip r:embed="rId10"/>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TextBox 8"/>
          <p:cNvSpPr txBox="1"/>
          <p:nvPr/>
        </p:nvSpPr>
        <p:spPr>
          <a:xfrm>
            <a:off x="12697942" y="4082979"/>
            <a:ext cx="2988946" cy="861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4800" b="1">
                <a:solidFill>
                  <a:srgbClr val="9D9FA1"/>
                </a:solidFill>
              </a:defRPr>
            </a:lvl1pPr>
          </a:lstStyle>
          <a:p>
            <a:r>
              <a:t>de ça</a:t>
            </a:r>
          </a:p>
        </p:txBody>
      </p:sp>
      <p:sp>
        <p:nvSpPr>
          <p:cNvPr id="956" name="TextBox 21"/>
          <p:cNvSpPr txBox="1"/>
          <p:nvPr/>
        </p:nvSpPr>
        <p:spPr>
          <a:xfrm>
            <a:off x="2410324" y="9483935"/>
            <a:ext cx="1592320" cy="861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4800" b="1">
                <a:solidFill>
                  <a:srgbClr val="9D9FA1"/>
                </a:solidFill>
              </a:defRPr>
            </a:lvl1pPr>
          </a:lstStyle>
          <a:p>
            <a:r>
              <a:t>à ça</a:t>
            </a:r>
          </a:p>
        </p:txBody>
      </p:sp>
      <p:pic>
        <p:nvPicPr>
          <p:cNvPr id="957" name="Picture 10" descr="Picture 10"/>
          <p:cNvPicPr>
            <a:picLocks noChangeAspect="1"/>
          </p:cNvPicPr>
          <p:nvPr/>
        </p:nvPicPr>
        <p:blipFill>
          <a:blip r:embed="rId2"/>
          <a:srcRect t="1337" r="37288"/>
          <a:stretch>
            <a:fillRect/>
          </a:stretch>
        </p:blipFill>
        <p:spPr>
          <a:xfrm>
            <a:off x="16306536" y="3480319"/>
            <a:ext cx="6343654" cy="3748583"/>
          </a:xfrm>
          <a:prstGeom prst="rect">
            <a:avLst/>
          </a:prstGeom>
          <a:ln w="12700">
            <a:miter lim="400000"/>
          </a:ln>
        </p:spPr>
      </p:pic>
      <p:pic>
        <p:nvPicPr>
          <p:cNvPr id="958" name="Picture 11" descr="Picture 11"/>
          <p:cNvPicPr>
            <a:picLocks noChangeAspect="1"/>
          </p:cNvPicPr>
          <p:nvPr/>
        </p:nvPicPr>
        <p:blipFill>
          <a:blip r:embed="rId3"/>
          <a:srcRect r="3620"/>
          <a:stretch>
            <a:fillRect/>
          </a:stretch>
        </p:blipFill>
        <p:spPr>
          <a:xfrm>
            <a:off x="6553813" y="3347270"/>
            <a:ext cx="4997989" cy="4014583"/>
          </a:xfrm>
          <a:prstGeom prst="rect">
            <a:avLst/>
          </a:prstGeom>
          <a:ln w="12700">
            <a:miter lim="400000"/>
          </a:ln>
        </p:spPr>
      </p:pic>
      <p:sp>
        <p:nvSpPr>
          <p:cNvPr id="959"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60" name="What can you do to help?"/>
          <p:cNvSpPr txBox="1"/>
          <p:nvPr/>
        </p:nvSpPr>
        <p:spPr>
          <a:xfrm>
            <a:off x="762000" y="376611"/>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Que peux-tu faire pour aider?</a:t>
            </a:r>
          </a:p>
        </p:txBody>
      </p:sp>
      <p:sp>
        <p:nvSpPr>
          <p:cNvPr id="961" name="What can you do to help change the picture?"/>
          <p:cNvSpPr txBox="1"/>
          <p:nvPr/>
        </p:nvSpPr>
        <p:spPr>
          <a:xfrm>
            <a:off x="1016001" y="3048000"/>
            <a:ext cx="4907992" cy="272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nSpc>
                <a:spcPct val="120000"/>
              </a:lnSpc>
              <a:spcBef>
                <a:spcPts val="1200"/>
              </a:spcBef>
              <a:defRPr sz="4800">
                <a:solidFill>
                  <a:srgbClr val="636466"/>
                </a:solidFill>
              </a:defRPr>
            </a:pPr>
            <a:r>
              <a:t>Que peux-tu </a:t>
            </a:r>
            <a:br/>
            <a:r>
              <a:t>faire pour aider à changer l'image?</a:t>
            </a:r>
          </a:p>
        </p:txBody>
      </p:sp>
      <p:pic>
        <p:nvPicPr>
          <p:cNvPr id="962" name="AAFA_Together.jpeg" descr="AAFA_Together.jpeg"/>
          <p:cNvPicPr>
            <a:picLocks noChangeAspect="1"/>
          </p:cNvPicPr>
          <p:nvPr/>
        </p:nvPicPr>
        <p:blipFill>
          <a:blip r:embed="rId4"/>
          <a:stretch>
            <a:fillRect/>
          </a:stretch>
        </p:blipFill>
        <p:spPr>
          <a:xfrm>
            <a:off x="4834466" y="8472785"/>
            <a:ext cx="10063951" cy="3817490"/>
          </a:xfrm>
          <a:prstGeom prst="rect">
            <a:avLst/>
          </a:prstGeom>
          <a:ln w="12700">
            <a:miter lim="400000"/>
          </a:ln>
        </p:spPr>
      </p:pic>
      <p:pic>
        <p:nvPicPr>
          <p:cNvPr id="963" name="Image" descr="Image"/>
          <p:cNvPicPr>
            <a:picLocks noChangeAspect="1"/>
          </p:cNvPicPr>
          <p:nvPr/>
        </p:nvPicPr>
        <p:blipFill>
          <a:blip r:embed="rId5"/>
          <a:stretch>
            <a:fillRect/>
          </a:stretch>
        </p:blipFill>
        <p:spPr>
          <a:xfrm>
            <a:off x="14151063" y="5000287"/>
            <a:ext cx="2372118" cy="1223692"/>
          </a:xfrm>
          <a:prstGeom prst="rect">
            <a:avLst/>
          </a:prstGeom>
          <a:ln w="12700">
            <a:miter lim="400000"/>
          </a:ln>
          <a:effectLst>
            <a:outerShdw blurRad="254000" dist="127000" dir="2700000" rotWithShape="0">
              <a:srgbClr val="000000">
                <a:alpha val="20000"/>
              </a:srgbClr>
            </a:outerShdw>
          </a:effectLst>
        </p:spPr>
      </p:pic>
      <p:pic>
        <p:nvPicPr>
          <p:cNvPr id="964" name="Image" descr="Image"/>
          <p:cNvPicPr>
            <a:picLocks noChangeAspect="1"/>
          </p:cNvPicPr>
          <p:nvPr/>
        </p:nvPicPr>
        <p:blipFill>
          <a:blip r:embed="rId5"/>
          <a:stretch>
            <a:fillRect/>
          </a:stretch>
        </p:blipFill>
        <p:spPr>
          <a:xfrm flipH="1">
            <a:off x="11712664" y="5000287"/>
            <a:ext cx="2372118" cy="1223692"/>
          </a:xfrm>
          <a:prstGeom prst="rect">
            <a:avLst/>
          </a:prstGeom>
          <a:ln w="12700">
            <a:miter lim="400000"/>
          </a:ln>
          <a:effectLst>
            <a:outerShdw blurRad="254000" dist="127000" dir="2700000" rotWithShape="0">
              <a:srgbClr val="000000">
                <a:alpha val="20000"/>
              </a:srgbClr>
            </a:outerShdw>
          </a:effectLst>
        </p:spPr>
      </p:pic>
      <p:pic>
        <p:nvPicPr>
          <p:cNvPr id="965" name="Image" descr="Image"/>
          <p:cNvPicPr>
            <a:picLocks noChangeAspect="1"/>
          </p:cNvPicPr>
          <p:nvPr/>
        </p:nvPicPr>
        <p:blipFill>
          <a:blip r:embed="rId5"/>
          <a:stretch>
            <a:fillRect/>
          </a:stretch>
        </p:blipFill>
        <p:spPr>
          <a:xfrm>
            <a:off x="1645797" y="10221514"/>
            <a:ext cx="2372119" cy="1223692"/>
          </a:xfrm>
          <a:prstGeom prst="rect">
            <a:avLst/>
          </a:prstGeom>
          <a:ln w="12700">
            <a:miter lim="400000"/>
          </a:ln>
          <a:effectLst>
            <a:outerShdw blurRad="254000" dist="127000" dir="2700000" rotWithShape="0">
              <a:srgbClr val="000000">
                <a:alpha val="20000"/>
              </a:srgbClr>
            </a:outerShdw>
          </a:effectLst>
        </p:spPr>
      </p:pic>
      <p:sp>
        <p:nvSpPr>
          <p:cNvPr id="966" name="Circle"/>
          <p:cNvSpPr/>
          <p:nvPr/>
        </p:nvSpPr>
        <p:spPr>
          <a:xfrm>
            <a:off x="18054276" y="7885928"/>
            <a:ext cx="4208027" cy="420802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967" name="Everyone has a seat at the table!"/>
          <p:cNvSpPr txBox="1"/>
          <p:nvPr/>
        </p:nvSpPr>
        <p:spPr>
          <a:xfrm>
            <a:off x="18385955" y="8567353"/>
            <a:ext cx="3595464" cy="284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559" tIns="35559" rIns="35559" bIns="35559" anchor="ctr">
            <a:spAutoFit/>
          </a:bodyPr>
          <a:lstStyle>
            <a:lvl1pPr algn="ctr" defTabSz="2489200">
              <a:spcBef>
                <a:spcPts val="2300"/>
              </a:spcBef>
              <a:defRPr sz="4800" b="1">
                <a:solidFill>
                  <a:srgbClr val="FFFFFF"/>
                </a:solidFill>
              </a:defRPr>
            </a:lvl1pPr>
          </a:lstStyle>
          <a:p>
            <a:r>
              <a:t>Tout le monde est à la même table!</a:t>
            </a:r>
          </a:p>
        </p:txBody>
      </p:sp>
      <p:pic>
        <p:nvPicPr>
          <p:cNvPr id="968" name="Image" descr="Image"/>
          <p:cNvPicPr>
            <a:picLocks noChangeAspect="1"/>
          </p:cNvPicPr>
          <p:nvPr/>
        </p:nvPicPr>
        <p:blipFill>
          <a:blip r:embed="rId6"/>
          <a:stretch>
            <a:fillRect/>
          </a:stretch>
        </p:blipFill>
        <p:spPr>
          <a:xfrm>
            <a:off x="15277131" y="9429808"/>
            <a:ext cx="2372117" cy="1223693"/>
          </a:xfrm>
          <a:prstGeom prst="rect">
            <a:avLst/>
          </a:prstGeom>
          <a:ln w="12700">
            <a:miter lim="400000"/>
          </a:ln>
          <a:effectLst>
            <a:outerShdw blurRad="254000" dist="127000" dir="2700000" rotWithShape="0">
              <a:srgbClr val="000000">
                <a:alpha val="20000"/>
              </a:srgbClr>
            </a:outerShdw>
          </a:effectLst>
        </p:spPr>
      </p:pic>
      <p:pic>
        <p:nvPicPr>
          <p:cNvPr id="969" name="Image" descr="Image"/>
          <p:cNvPicPr>
            <a:picLocks noChangeAspect="1"/>
          </p:cNvPicPr>
          <p:nvPr/>
        </p:nvPicPr>
        <p:blipFill>
          <a:blip r:embed="rId7"/>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Supporters of this program:"/>
          <p:cNvSpPr txBox="1"/>
          <p:nvPr/>
        </p:nvSpPr>
        <p:spPr>
          <a:xfrm>
            <a:off x="4847707" y="1795827"/>
            <a:ext cx="6781022" cy="97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Programme créé par :</a:t>
            </a:r>
          </a:p>
        </p:txBody>
      </p:sp>
      <p:sp>
        <p:nvSpPr>
          <p:cNvPr id="972" name="Line"/>
          <p:cNvSpPr/>
          <p:nvPr/>
        </p:nvSpPr>
        <p:spPr>
          <a:xfrm>
            <a:off x="3920023" y="2770302"/>
            <a:ext cx="8636391" cy="1"/>
          </a:xfrm>
          <a:prstGeom prst="line">
            <a:avLst/>
          </a:prstGeom>
          <a:ln w="25400">
            <a:solidFill>
              <a:srgbClr val="CCCCCC"/>
            </a:solidFill>
            <a:miter lim="400000"/>
          </a:ln>
        </p:spPr>
        <p:txBody>
          <a:bodyPr lIns="45718" tIns="45718" rIns="45718" bIns="45718"/>
          <a:lstStyle/>
          <a:p>
            <a:endParaRPr/>
          </a:p>
        </p:txBody>
      </p:sp>
      <p:pic>
        <p:nvPicPr>
          <p:cNvPr id="973" name="CarolineLogo.pdf" descr="CarolineLogo.pdf"/>
          <p:cNvPicPr>
            <a:picLocks noChangeAspect="1"/>
          </p:cNvPicPr>
          <p:nvPr/>
        </p:nvPicPr>
        <p:blipFill>
          <a:blip r:embed="rId2"/>
          <a:stretch>
            <a:fillRect/>
          </a:stretch>
        </p:blipFill>
        <p:spPr>
          <a:xfrm>
            <a:off x="4365378" y="3530910"/>
            <a:ext cx="2612235" cy="2071773"/>
          </a:xfrm>
          <a:prstGeom prst="rect">
            <a:avLst/>
          </a:prstGeom>
          <a:ln w="12700">
            <a:miter lim="400000"/>
          </a:ln>
        </p:spPr>
      </p:pic>
      <p:sp>
        <p:nvSpPr>
          <p:cNvPr id="974" name="Program developed by:"/>
          <p:cNvSpPr txBox="1"/>
          <p:nvPr/>
        </p:nvSpPr>
        <p:spPr>
          <a:xfrm>
            <a:off x="7211679" y="7902612"/>
            <a:ext cx="9960642" cy="104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Commanditaires de ce programme :</a:t>
            </a:r>
          </a:p>
        </p:txBody>
      </p:sp>
      <p:sp>
        <p:nvSpPr>
          <p:cNvPr id="975" name="Line"/>
          <p:cNvSpPr/>
          <p:nvPr/>
        </p:nvSpPr>
        <p:spPr>
          <a:xfrm>
            <a:off x="5187622" y="8905099"/>
            <a:ext cx="14008756" cy="1"/>
          </a:xfrm>
          <a:prstGeom prst="line">
            <a:avLst/>
          </a:prstGeom>
          <a:ln w="25400">
            <a:solidFill>
              <a:srgbClr val="CCCCCC"/>
            </a:solidFill>
            <a:miter lim="400000"/>
          </a:ln>
        </p:spPr>
        <p:txBody>
          <a:bodyPr lIns="45718" tIns="45718" rIns="45718" bIns="45718"/>
          <a:lstStyle/>
          <a:p>
            <a:endParaRPr/>
          </a:p>
        </p:txBody>
      </p:sp>
      <p:sp>
        <p:nvSpPr>
          <p:cNvPr id="976" name="Supporters of this program:"/>
          <p:cNvSpPr txBox="1"/>
          <p:nvPr/>
        </p:nvSpPr>
        <p:spPr>
          <a:xfrm>
            <a:off x="15783965" y="1795827"/>
            <a:ext cx="3358168" cy="97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2438337">
              <a:lnSpc>
                <a:spcPct val="120000"/>
              </a:lnSpc>
              <a:spcBef>
                <a:spcPts val="2400"/>
              </a:spcBef>
              <a:defRPr sz="3800">
                <a:solidFill>
                  <a:srgbClr val="636466"/>
                </a:solidFill>
              </a:defRPr>
            </a:lvl1pPr>
          </a:lstStyle>
          <a:p>
            <a:r>
              <a:t>Approuvé par :</a:t>
            </a:r>
          </a:p>
        </p:txBody>
      </p:sp>
      <p:sp>
        <p:nvSpPr>
          <p:cNvPr id="977" name="Line"/>
          <p:cNvSpPr/>
          <p:nvPr/>
        </p:nvSpPr>
        <p:spPr>
          <a:xfrm>
            <a:off x="14462123" y="2770302"/>
            <a:ext cx="6001854" cy="1"/>
          </a:xfrm>
          <a:prstGeom prst="line">
            <a:avLst/>
          </a:prstGeom>
          <a:ln w="25400">
            <a:solidFill>
              <a:srgbClr val="CCCCCC"/>
            </a:solidFill>
            <a:miter lim="400000"/>
          </a:ln>
        </p:spPr>
        <p:txBody>
          <a:bodyPr lIns="45718" tIns="45718" rIns="45718" bIns="45718"/>
          <a:lstStyle/>
          <a:p>
            <a:endParaRPr/>
          </a:p>
        </p:txBody>
      </p:sp>
      <p:pic>
        <p:nvPicPr>
          <p:cNvPr id="978" name="SchroederFoundation-Logo-Horiz2021-1.png" descr="SchroederFoundation-Logo-Horiz2021-1.png"/>
          <p:cNvPicPr>
            <a:picLocks noChangeAspect="1"/>
          </p:cNvPicPr>
          <p:nvPr/>
        </p:nvPicPr>
        <p:blipFill>
          <a:blip r:embed="rId3"/>
          <a:stretch>
            <a:fillRect/>
          </a:stretch>
        </p:blipFill>
        <p:spPr>
          <a:xfrm>
            <a:off x="5904541" y="9829510"/>
            <a:ext cx="6192945" cy="1581179"/>
          </a:xfrm>
          <a:prstGeom prst="rect">
            <a:avLst/>
          </a:prstGeom>
          <a:ln w="12700">
            <a:miter lim="400000"/>
          </a:ln>
        </p:spPr>
      </p:pic>
      <p:pic>
        <p:nvPicPr>
          <p:cNvPr id="979" name="Picture 6" descr="Picture 6"/>
          <p:cNvPicPr>
            <a:picLocks noChangeAspect="1"/>
          </p:cNvPicPr>
          <p:nvPr/>
        </p:nvPicPr>
        <p:blipFill>
          <a:blip r:embed="rId4"/>
          <a:stretch>
            <a:fillRect/>
          </a:stretch>
        </p:blipFill>
        <p:spPr>
          <a:xfrm>
            <a:off x="13728537" y="9221323"/>
            <a:ext cx="4180924" cy="2600152"/>
          </a:xfrm>
          <a:prstGeom prst="rect">
            <a:avLst/>
          </a:prstGeom>
          <a:ln w="12700">
            <a:miter lim="400000"/>
          </a:ln>
        </p:spPr>
      </p:pic>
      <p:pic>
        <p:nvPicPr>
          <p:cNvPr id="980" name="FAC Logo_Colour_FR_CMYK.pdf" descr="FAC Logo_Colour_FR_CMYK.pdf"/>
          <p:cNvPicPr>
            <a:picLocks noChangeAspect="1"/>
          </p:cNvPicPr>
          <p:nvPr/>
        </p:nvPicPr>
        <p:blipFill>
          <a:blip r:embed="rId5"/>
          <a:stretch>
            <a:fillRect/>
          </a:stretch>
        </p:blipFill>
        <p:spPr>
          <a:xfrm>
            <a:off x="8286433" y="3383947"/>
            <a:ext cx="4136333" cy="2264098"/>
          </a:xfrm>
          <a:prstGeom prst="rect">
            <a:avLst/>
          </a:prstGeom>
          <a:ln w="12700">
            <a:miter lim="400000"/>
          </a:ln>
        </p:spPr>
      </p:pic>
      <p:pic>
        <p:nvPicPr>
          <p:cNvPr id="981" name="PHE_Logo_FR.pdf" descr="PHE_Logo_FR.pdf"/>
          <p:cNvPicPr>
            <a:picLocks noChangeAspect="1"/>
          </p:cNvPicPr>
          <p:nvPr/>
        </p:nvPicPr>
        <p:blipFill>
          <a:blip r:embed="rId6"/>
          <a:stretch>
            <a:fillRect/>
          </a:stretch>
        </p:blipFill>
        <p:spPr>
          <a:xfrm>
            <a:off x="15344083" y="3863571"/>
            <a:ext cx="4136333" cy="10421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Rectangle"/>
          <p:cNvSpPr/>
          <p:nvPr/>
        </p:nvSpPr>
        <p:spPr>
          <a:xfrm>
            <a:off x="0" y="0"/>
            <a:ext cx="24384000" cy="13716002"/>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84" name="Thanks for learning…"/>
          <p:cNvSpPr txBox="1"/>
          <p:nvPr/>
        </p:nvSpPr>
        <p:spPr>
          <a:xfrm>
            <a:off x="762000" y="3148982"/>
            <a:ext cx="22733156" cy="4234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20000"/>
              </a:lnSpc>
              <a:defRPr sz="9000" i="1">
                <a:solidFill>
                  <a:srgbClr val="FFFFFF"/>
                </a:solidFill>
              </a:defRPr>
            </a:pPr>
            <a:r>
              <a:t>Merci d’avoir appris sur </a:t>
            </a:r>
            <a:br/>
            <a:r>
              <a:t>l’allergie alimentaire! </a:t>
            </a:r>
          </a:p>
        </p:txBody>
      </p:sp>
      <p:pic>
        <p:nvPicPr>
          <p:cNvPr id="985" name="Caroline FINAL white.pdf" descr="Caroline FINAL white.pdf"/>
          <p:cNvPicPr>
            <a:picLocks noChangeAspect="1"/>
          </p:cNvPicPr>
          <p:nvPr/>
        </p:nvPicPr>
        <p:blipFill>
          <a:blip r:embed="rId3"/>
          <a:stretch>
            <a:fillRect/>
          </a:stretch>
        </p:blipFill>
        <p:spPr>
          <a:xfrm>
            <a:off x="8746769" y="8539884"/>
            <a:ext cx="2565402" cy="2039495"/>
          </a:xfrm>
          <a:prstGeom prst="rect">
            <a:avLst/>
          </a:prstGeom>
          <a:ln w="12700">
            <a:miter lim="400000"/>
          </a:ln>
        </p:spPr>
      </p:pic>
      <p:pic>
        <p:nvPicPr>
          <p:cNvPr id="986" name="FAC Logo_White_FR.pdf" descr="FAC Logo_White_FR.pdf"/>
          <p:cNvPicPr>
            <a:picLocks noChangeAspect="1"/>
          </p:cNvPicPr>
          <p:nvPr/>
        </p:nvPicPr>
        <p:blipFill>
          <a:blip r:embed="rId4"/>
          <a:stretch>
            <a:fillRect/>
          </a:stretch>
        </p:blipFill>
        <p:spPr>
          <a:xfrm>
            <a:off x="12719050" y="8569031"/>
            <a:ext cx="3619500" cy="19812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72" name="Rounded Rectangle"/>
          <p:cNvSpPr/>
          <p:nvPr/>
        </p:nvSpPr>
        <p:spPr>
          <a:xfrm>
            <a:off x="-646618" y="7988837"/>
            <a:ext cx="11486475" cy="4639763"/>
          </a:xfrm>
          <a:prstGeom prst="roundRect">
            <a:avLst>
              <a:gd name="adj" fmla="val 12584"/>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73" name="Rounded Rectangle"/>
          <p:cNvSpPr/>
          <p:nvPr/>
        </p:nvSpPr>
        <p:spPr>
          <a:xfrm>
            <a:off x="11956670" y="4475007"/>
            <a:ext cx="13008140" cy="6106235"/>
          </a:xfrm>
          <a:prstGeom prst="roundRect">
            <a:avLst>
              <a:gd name="adj" fmla="val 10849"/>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74" name="Let’s talk about food allergy"/>
          <p:cNvSpPr txBox="1"/>
          <p:nvPr/>
        </p:nvSpPr>
        <p:spPr>
          <a:xfrm>
            <a:off x="762000" y="376765"/>
            <a:ext cx="22733156" cy="1532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Parlons un peu d'allergie alimentaire</a:t>
            </a:r>
          </a:p>
        </p:txBody>
      </p:sp>
      <p:sp>
        <p:nvSpPr>
          <p:cNvPr id="275" name="Subtitle 2"/>
          <p:cNvSpPr txBox="1"/>
          <p:nvPr/>
        </p:nvSpPr>
        <p:spPr>
          <a:xfrm>
            <a:off x="1148266" y="3148926"/>
            <a:ext cx="9368156" cy="4506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spcBef>
                <a:spcPts val="2000"/>
              </a:spcBef>
              <a:buSzPct val="100000"/>
              <a:buFont typeface="Arial"/>
              <a:buChar char="•"/>
              <a:defRPr sz="4400">
                <a:solidFill>
                  <a:srgbClr val="636466"/>
                </a:solidFill>
              </a:defRPr>
            </a:pPr>
            <a:r>
              <a:t>L’allergie alimentaire touche </a:t>
            </a:r>
            <a:br/>
            <a:r>
              <a:t>plus de </a:t>
            </a:r>
            <a:r>
              <a:rPr b="1"/>
              <a:t>3 millions de </a:t>
            </a:r>
            <a:br>
              <a:rPr b="1"/>
            </a:br>
            <a:r>
              <a:rPr b="1"/>
              <a:t>personnes</a:t>
            </a:r>
            <a:r>
              <a:t> dans notre pays </a:t>
            </a:r>
            <a:br/>
            <a:r>
              <a:t>(dont environ 600 000 enfants)</a:t>
            </a:r>
          </a:p>
          <a:p>
            <a:pPr marL="381000" indent="-381000">
              <a:spcBef>
                <a:spcPts val="2000"/>
              </a:spcBef>
              <a:buSzPct val="100000"/>
              <a:buFont typeface="Arial"/>
              <a:buChar char="•"/>
              <a:defRPr sz="4400">
                <a:solidFill>
                  <a:srgbClr val="636466"/>
                </a:solidFill>
              </a:defRPr>
            </a:pPr>
            <a:r>
              <a:t>1 foyer canadien sur 2 est touché par une allergie alimentaire </a:t>
            </a:r>
          </a:p>
        </p:txBody>
      </p:sp>
      <p:sp>
        <p:nvSpPr>
          <p:cNvPr id="276" name="TextBox 3"/>
          <p:cNvSpPr txBox="1"/>
          <p:nvPr/>
        </p:nvSpPr>
        <p:spPr>
          <a:xfrm>
            <a:off x="12360881" y="4890785"/>
            <a:ext cx="10726253" cy="5186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spcBef>
                <a:spcPts val="400"/>
              </a:spcBef>
              <a:defRPr sz="4400" b="1">
                <a:solidFill>
                  <a:srgbClr val="FFFFFF"/>
                </a:solidFill>
              </a:defRPr>
            </a:pPr>
            <a:r>
              <a:t>Célébrités qui ont des </a:t>
            </a:r>
            <a:br/>
            <a:r>
              <a:t>allergies alimentaires :</a:t>
            </a:r>
          </a:p>
          <a:p>
            <a:pPr marL="380999" indent="-380999">
              <a:lnSpc>
                <a:spcPct val="110000"/>
              </a:lnSpc>
              <a:spcBef>
                <a:spcPts val="1400"/>
              </a:spcBef>
              <a:buSzPct val="100000"/>
              <a:buFont typeface="Arial"/>
              <a:buChar char="•"/>
              <a:defRPr sz="4400" b="1">
                <a:solidFill>
                  <a:srgbClr val="F4BB50"/>
                </a:solidFill>
              </a:defRPr>
            </a:pPr>
            <a:r>
              <a:t>Alex Tagliani</a:t>
            </a:r>
            <a:r>
              <a:rPr b="0"/>
              <a:t> </a:t>
            </a:r>
            <a:r>
              <a:rPr b="0">
                <a:solidFill>
                  <a:srgbClr val="FFFFFF"/>
                </a:solidFill>
              </a:rPr>
              <a:t>(vedette NASCAR) </a:t>
            </a:r>
            <a:endParaRPr>
              <a:solidFill>
                <a:srgbClr val="FFFFFF"/>
              </a:solidFill>
            </a:endParaRPr>
          </a:p>
          <a:p>
            <a:pPr marL="380999" indent="-380999">
              <a:lnSpc>
                <a:spcPct val="110000"/>
              </a:lnSpc>
              <a:spcBef>
                <a:spcPts val="400"/>
              </a:spcBef>
              <a:buSzPct val="100000"/>
              <a:buFont typeface="Arial"/>
              <a:buChar char="•"/>
              <a:defRPr sz="4400" b="1">
                <a:solidFill>
                  <a:srgbClr val="F4BB50"/>
                </a:solidFill>
              </a:defRPr>
            </a:pPr>
            <a:r>
              <a:t>Serena Williams </a:t>
            </a:r>
            <a:r>
              <a:rPr b="0">
                <a:solidFill>
                  <a:srgbClr val="FFFFFF"/>
                </a:solidFill>
              </a:rPr>
              <a:t>(étoile du tennis) </a:t>
            </a:r>
            <a:endParaRPr>
              <a:solidFill>
                <a:srgbClr val="FFFFFF"/>
              </a:solidFill>
            </a:endParaRPr>
          </a:p>
          <a:p>
            <a:pPr marL="380999" indent="-380999">
              <a:lnSpc>
                <a:spcPct val="110000"/>
              </a:lnSpc>
              <a:spcBef>
                <a:spcPts val="400"/>
              </a:spcBef>
              <a:buSzPct val="100000"/>
              <a:buFont typeface="Arial"/>
              <a:buChar char="•"/>
              <a:defRPr sz="4400" b="1">
                <a:solidFill>
                  <a:srgbClr val="F4BB50"/>
                </a:solidFill>
              </a:defRPr>
            </a:pPr>
            <a:r>
              <a:t>Ariana Grande </a:t>
            </a:r>
            <a:r>
              <a:rPr b="0">
                <a:solidFill>
                  <a:srgbClr val="FFFFFF"/>
                </a:solidFill>
              </a:rPr>
              <a:t>(chanteuse/actrice)</a:t>
            </a:r>
            <a:endParaRPr>
              <a:solidFill>
                <a:srgbClr val="FFFFFF"/>
              </a:solidFill>
            </a:endParaRPr>
          </a:p>
          <a:p>
            <a:pPr marL="380999" indent="-380999">
              <a:lnSpc>
                <a:spcPct val="110000"/>
              </a:lnSpc>
              <a:spcBef>
                <a:spcPts val="400"/>
              </a:spcBef>
              <a:buSzPct val="100000"/>
              <a:buFont typeface="Arial"/>
              <a:buChar char="•"/>
              <a:defRPr sz="4400" b="1">
                <a:solidFill>
                  <a:srgbClr val="F4BB50"/>
                </a:solidFill>
              </a:defRPr>
            </a:pPr>
            <a:r>
              <a:t>Cree Cicchino </a:t>
            </a:r>
            <a:br/>
            <a:r>
              <a:rPr b="0">
                <a:solidFill>
                  <a:srgbClr val="FFFFFF"/>
                </a:solidFill>
              </a:rPr>
              <a:t>(vedette de Nickelodeon et Netflix)</a:t>
            </a:r>
          </a:p>
        </p:txBody>
      </p:sp>
      <p:sp>
        <p:nvSpPr>
          <p:cNvPr id="277" name="TextBox 3"/>
          <p:cNvSpPr txBox="1"/>
          <p:nvPr/>
        </p:nvSpPr>
        <p:spPr>
          <a:xfrm>
            <a:off x="1384805" y="8330510"/>
            <a:ext cx="9217961" cy="3644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defTabSz="1371600">
              <a:spcBef>
                <a:spcPts val="1200"/>
              </a:spcBef>
              <a:defRPr sz="4400" b="1">
                <a:solidFill>
                  <a:srgbClr val="FFFFFF"/>
                </a:solidFill>
              </a:defRPr>
            </a:pPr>
            <a:r>
              <a:t>Connais-tu quelqu’un qui </a:t>
            </a:r>
            <a:br/>
            <a:r>
              <a:t>a une allergie alimentaire?</a:t>
            </a:r>
          </a:p>
          <a:p>
            <a:pPr defTabSz="1371600">
              <a:spcBef>
                <a:spcPts val="1200"/>
              </a:spcBef>
              <a:defRPr sz="4400">
                <a:solidFill>
                  <a:srgbClr val="FFFFFF"/>
                </a:solidFill>
              </a:defRPr>
            </a:pPr>
            <a:r>
              <a:t>À quoi cette personne </a:t>
            </a:r>
            <a:br/>
            <a:r>
              <a:t>est-elle allergique?</a:t>
            </a:r>
          </a:p>
          <a:p>
            <a:pPr defTabSz="1371600">
              <a:spcBef>
                <a:spcPts val="1200"/>
              </a:spcBef>
              <a:defRPr sz="4400">
                <a:solidFill>
                  <a:srgbClr val="FFFFFF"/>
                </a:solidFill>
              </a:defRPr>
            </a:pPr>
            <a:r>
              <a:t>Qu’est-ce que ça veut dire?</a:t>
            </a:r>
          </a:p>
        </p:txBody>
      </p:sp>
      <p:sp>
        <p:nvSpPr>
          <p:cNvPr id="278" name="Star"/>
          <p:cNvSpPr/>
          <p:nvPr/>
        </p:nvSpPr>
        <p:spPr>
          <a:xfrm rot="1140000">
            <a:off x="22876689" y="4703413"/>
            <a:ext cx="1328627" cy="1263601"/>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79" name="Star"/>
          <p:cNvSpPr/>
          <p:nvPr/>
        </p:nvSpPr>
        <p:spPr>
          <a:xfrm rot="20520000">
            <a:off x="21461485" y="5618463"/>
            <a:ext cx="1923074" cy="1828951"/>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80" name="Star"/>
          <p:cNvSpPr/>
          <p:nvPr/>
        </p:nvSpPr>
        <p:spPr>
          <a:xfrm rot="20520000">
            <a:off x="22324073" y="7598481"/>
            <a:ext cx="1550606" cy="1474712"/>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81" name="?"/>
          <p:cNvSpPr txBox="1"/>
          <p:nvPr/>
        </p:nvSpPr>
        <p:spPr>
          <a:xfrm rot="1560000">
            <a:off x="8946114" y="7690997"/>
            <a:ext cx="1104361" cy="2773679"/>
          </a:xfrm>
          <a:prstGeom prst="rect">
            <a:avLst/>
          </a:prstGeom>
          <a:ln w="12700">
            <a:miter lim="400000"/>
          </a:ln>
          <a:effectLst>
            <a:outerShdw blurRad="254000" dist="127000" dir="2220000" rotWithShape="0">
              <a:srgbClr val="000000">
                <a:alpha val="2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defTabSz="1371600">
              <a:spcBef>
                <a:spcPts val="1200"/>
              </a:spcBef>
              <a:defRPr sz="15000" b="1">
                <a:solidFill>
                  <a:srgbClr val="018095"/>
                </a:solidFill>
                <a:latin typeface="Open Sans"/>
                <a:ea typeface="Open Sans"/>
                <a:cs typeface="Open Sans"/>
                <a:sym typeface="Open Sans"/>
              </a:defRPr>
            </a:lvl1pPr>
          </a:lstStyle>
          <a:p>
            <a:r>
              <a:t>?</a:t>
            </a:r>
          </a:p>
        </p:txBody>
      </p:sp>
      <p:sp>
        <p:nvSpPr>
          <p:cNvPr id="282" name="?"/>
          <p:cNvSpPr txBox="1"/>
          <p:nvPr/>
        </p:nvSpPr>
        <p:spPr>
          <a:xfrm rot="20280000">
            <a:off x="9627386" y="8975276"/>
            <a:ext cx="801434" cy="1910079"/>
          </a:xfrm>
          <a:prstGeom prst="rect">
            <a:avLst/>
          </a:prstGeom>
          <a:ln w="12700">
            <a:miter lim="400000"/>
          </a:ln>
          <a:effectLst>
            <a:outerShdw blurRad="254000" dist="127000" dir="2220000" rotWithShape="0">
              <a:srgbClr val="000000">
                <a:alpha val="2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defTabSz="1371600">
              <a:spcBef>
                <a:spcPts val="1200"/>
              </a:spcBef>
              <a:defRPr sz="10000" b="1">
                <a:solidFill>
                  <a:srgbClr val="9C4D94"/>
                </a:solidFill>
                <a:latin typeface="Open Sans"/>
                <a:ea typeface="Open Sans"/>
                <a:cs typeface="Open Sans"/>
                <a:sym typeface="Open Sans"/>
              </a:defRPr>
            </a:lvl1pPr>
          </a:lstStyle>
          <a:p>
            <a:r>
              <a:t>?</a:t>
            </a:r>
          </a:p>
        </p:txBody>
      </p:sp>
      <p:sp>
        <p:nvSpPr>
          <p:cNvPr id="283" name="Star"/>
          <p:cNvSpPr/>
          <p:nvPr/>
        </p:nvSpPr>
        <p:spPr>
          <a:xfrm rot="1140000">
            <a:off x="22889758" y="9414465"/>
            <a:ext cx="739500" cy="703307"/>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pic>
        <p:nvPicPr>
          <p:cNvPr id="284" name="Image" descr="Image"/>
          <p:cNvPicPr>
            <a:picLocks noChangeAspect="1"/>
          </p:cNvPicPr>
          <p:nvPr/>
        </p:nvPicPr>
        <p:blipFill>
          <a:blip r:embed="rId3"/>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89" name="Most common food allergens"/>
          <p:cNvSpPr txBox="1"/>
          <p:nvPr/>
        </p:nvSpPr>
        <p:spPr>
          <a:xfrm>
            <a:off x="762000" y="377113"/>
            <a:ext cx="22733156"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defTabSz="1810511">
              <a:lnSpc>
                <a:spcPct val="90000"/>
              </a:lnSpc>
              <a:defRPr sz="8910" b="1" i="1">
                <a:solidFill>
                  <a:srgbClr val="FFFFFF"/>
                </a:solidFill>
              </a:defRPr>
            </a:lvl1pPr>
          </a:lstStyle>
          <a:p>
            <a:r>
              <a:t>Allergènes alimentaires les plus courants</a:t>
            </a:r>
          </a:p>
        </p:txBody>
      </p:sp>
      <p:grpSp>
        <p:nvGrpSpPr>
          <p:cNvPr id="294" name="Group"/>
          <p:cNvGrpSpPr/>
          <p:nvPr/>
        </p:nvGrpSpPr>
        <p:grpSpPr>
          <a:xfrm>
            <a:off x="528487" y="2841187"/>
            <a:ext cx="4444666" cy="4128530"/>
            <a:chOff x="0" y="0"/>
            <a:chExt cx="4444664" cy="4128528"/>
          </a:xfrm>
        </p:grpSpPr>
        <p:sp>
          <p:nvSpPr>
            <p:cNvPr id="290" name="Circle"/>
            <p:cNvSpPr/>
            <p:nvPr/>
          </p:nvSpPr>
          <p:spPr>
            <a:xfrm>
              <a:off x="316136" y="-1"/>
              <a:ext cx="4128529"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91" name="Picture 12" descr="Picture 12"/>
            <p:cNvPicPr>
              <a:picLocks noChangeAspect="1"/>
            </p:cNvPicPr>
            <p:nvPr/>
          </p:nvPicPr>
          <p:blipFill>
            <a:blip r:embed="rId3"/>
            <a:srcRect l="1093" t="1094" r="1095" b="1095"/>
            <a:stretch>
              <a:fillRect/>
            </a:stretch>
          </p:blipFill>
          <p:spPr>
            <a:xfrm>
              <a:off x="515280" y="164800"/>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292" name="Rounded Rectangle"/>
            <p:cNvSpPr/>
            <p:nvPr/>
          </p:nvSpPr>
          <p:spPr>
            <a:xfrm>
              <a:off x="-1" y="576724"/>
              <a:ext cx="2286227" cy="696469"/>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93" name="Peanut"/>
            <p:cNvSpPr txBox="1"/>
            <p:nvPr/>
          </p:nvSpPr>
          <p:spPr>
            <a:xfrm>
              <a:off x="110057" y="598061"/>
              <a:ext cx="2061161"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Arachide</a:t>
              </a:r>
            </a:p>
          </p:txBody>
        </p:sp>
      </p:grpSp>
      <p:grpSp>
        <p:nvGrpSpPr>
          <p:cNvPr id="299" name="Group"/>
          <p:cNvGrpSpPr/>
          <p:nvPr/>
        </p:nvGrpSpPr>
        <p:grpSpPr>
          <a:xfrm>
            <a:off x="5301069" y="3526987"/>
            <a:ext cx="4399458" cy="4128529"/>
            <a:chOff x="0" y="0"/>
            <a:chExt cx="4399457" cy="4128528"/>
          </a:xfrm>
        </p:grpSpPr>
        <p:sp>
          <p:nvSpPr>
            <p:cNvPr id="295" name="Circle"/>
            <p:cNvSpPr/>
            <p:nvPr/>
          </p:nvSpPr>
          <p:spPr>
            <a:xfrm>
              <a:off x="270931" y="-1"/>
              <a:ext cx="4128527" cy="4128530"/>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96" name="Picture 18" descr="Picture 18"/>
            <p:cNvPicPr>
              <a:picLocks noChangeAspect="1"/>
            </p:cNvPicPr>
            <p:nvPr/>
          </p:nvPicPr>
          <p:blipFill>
            <a:blip r:embed="rId4"/>
            <a:srcRect l="1721" t="1664" r="1723" b="1665"/>
            <a:stretch>
              <a:fillRect/>
            </a:stretch>
          </p:blipFill>
          <p:spPr>
            <a:xfrm>
              <a:off x="603161" y="322056"/>
              <a:ext cx="3609645" cy="360962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297" name="Rounded Rectangle"/>
            <p:cNvSpPr/>
            <p:nvPr/>
          </p:nvSpPr>
          <p:spPr>
            <a:xfrm>
              <a:off x="0" y="587392"/>
              <a:ext cx="1399090" cy="685802"/>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98" name="Tree nuts"/>
            <p:cNvSpPr txBox="1"/>
            <p:nvPr/>
          </p:nvSpPr>
          <p:spPr>
            <a:xfrm>
              <a:off x="27881" y="598061"/>
              <a:ext cx="1265492"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Noix</a:t>
              </a:r>
            </a:p>
          </p:txBody>
        </p:sp>
      </p:grpSp>
      <p:grpSp>
        <p:nvGrpSpPr>
          <p:cNvPr id="304" name="Group"/>
          <p:cNvGrpSpPr/>
          <p:nvPr/>
        </p:nvGrpSpPr>
        <p:grpSpPr>
          <a:xfrm>
            <a:off x="10299376" y="2841187"/>
            <a:ext cx="4262684" cy="4128530"/>
            <a:chOff x="0" y="0"/>
            <a:chExt cx="4262683" cy="4128528"/>
          </a:xfrm>
        </p:grpSpPr>
        <p:sp>
          <p:nvSpPr>
            <p:cNvPr id="300" name="Circle"/>
            <p:cNvSpPr/>
            <p:nvPr/>
          </p:nvSpPr>
          <p:spPr>
            <a:xfrm>
              <a:off x="0" y="-1"/>
              <a:ext cx="4128527" cy="4128530"/>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01" name="Picture 14" descr="Picture 14"/>
            <p:cNvPicPr>
              <a:picLocks noChangeAspect="1"/>
            </p:cNvPicPr>
            <p:nvPr/>
          </p:nvPicPr>
          <p:blipFill>
            <a:blip r:embed="rId5"/>
            <a:srcRect l="1314" t="1281" r="1316" b="1281"/>
            <a:stretch>
              <a:fillRect/>
            </a:stretch>
          </p:blipFill>
          <p:spPr>
            <a:xfrm>
              <a:off x="290045" y="19112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02" name="Rounded Rectangle"/>
            <p:cNvSpPr/>
            <p:nvPr/>
          </p:nvSpPr>
          <p:spPr>
            <a:xfrm>
              <a:off x="2201524" y="360623"/>
              <a:ext cx="2061160"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03" name="Sesame"/>
            <p:cNvSpPr txBox="1"/>
            <p:nvPr/>
          </p:nvSpPr>
          <p:spPr>
            <a:xfrm>
              <a:off x="2339475" y="371292"/>
              <a:ext cx="1823019"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400" b="1">
                  <a:solidFill>
                    <a:srgbClr val="FFFFFF"/>
                  </a:solidFill>
                </a:defRPr>
              </a:pPr>
              <a:r>
                <a:t>Sésame</a:t>
              </a:r>
            </a:p>
          </p:txBody>
        </p:sp>
      </p:grpSp>
      <p:grpSp>
        <p:nvGrpSpPr>
          <p:cNvPr id="309" name="Group"/>
          <p:cNvGrpSpPr/>
          <p:nvPr/>
        </p:nvGrpSpPr>
        <p:grpSpPr>
          <a:xfrm>
            <a:off x="14865562" y="3526987"/>
            <a:ext cx="4289718" cy="4128529"/>
            <a:chOff x="0" y="0"/>
            <a:chExt cx="4289717" cy="4128528"/>
          </a:xfrm>
        </p:grpSpPr>
        <p:sp>
          <p:nvSpPr>
            <p:cNvPr id="305" name="Circle"/>
            <p:cNvSpPr/>
            <p:nvPr/>
          </p:nvSpPr>
          <p:spPr>
            <a:xfrm>
              <a:off x="161191" y="-1"/>
              <a:ext cx="4128527" cy="4128530"/>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06" name="Picture 8" descr="Picture 8"/>
            <p:cNvPicPr>
              <a:picLocks noChangeAspect="1"/>
            </p:cNvPicPr>
            <p:nvPr/>
          </p:nvPicPr>
          <p:blipFill>
            <a:blip r:embed="rId6"/>
            <a:srcRect l="1453" t="1418" r="1455" b="1420"/>
            <a:stretch>
              <a:fillRect/>
            </a:stretch>
          </p:blipFill>
          <p:spPr>
            <a:xfrm>
              <a:off x="409052" y="35579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07" name="Rounded Rectangle"/>
            <p:cNvSpPr/>
            <p:nvPr/>
          </p:nvSpPr>
          <p:spPr>
            <a:xfrm>
              <a:off x="0" y="2839526"/>
              <a:ext cx="1420674"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08" name="Milk"/>
            <p:cNvSpPr txBox="1"/>
            <p:nvPr/>
          </p:nvSpPr>
          <p:spPr>
            <a:xfrm>
              <a:off x="171065" y="2850194"/>
              <a:ext cx="1027744"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Lait</a:t>
              </a:r>
            </a:p>
          </p:txBody>
        </p:sp>
      </p:grpSp>
      <p:grpSp>
        <p:nvGrpSpPr>
          <p:cNvPr id="314" name="Group"/>
          <p:cNvGrpSpPr/>
          <p:nvPr/>
        </p:nvGrpSpPr>
        <p:grpSpPr>
          <a:xfrm>
            <a:off x="19686477" y="2855710"/>
            <a:ext cx="4196177" cy="4128526"/>
            <a:chOff x="0" y="0"/>
            <a:chExt cx="4196176" cy="4128525"/>
          </a:xfrm>
        </p:grpSpPr>
        <p:sp>
          <p:nvSpPr>
            <p:cNvPr id="310" name="Circle"/>
            <p:cNvSpPr/>
            <p:nvPr/>
          </p:nvSpPr>
          <p:spPr>
            <a:xfrm>
              <a:off x="67650" y="0"/>
              <a:ext cx="4128527" cy="4128526"/>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11" name="Picture 4" descr="Picture 4"/>
            <p:cNvPicPr>
              <a:picLocks noChangeAspect="1"/>
            </p:cNvPicPr>
            <p:nvPr/>
          </p:nvPicPr>
          <p:blipFill>
            <a:blip r:embed="rId7"/>
            <a:srcRect l="3616" t="3616" r="3617" b="3617"/>
            <a:stretch>
              <a:fillRect/>
            </a:stretch>
          </p:blipFill>
          <p:spPr>
            <a:xfrm>
              <a:off x="387121" y="183860"/>
              <a:ext cx="3609644"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12" name="Rounded Rectangle"/>
            <p:cNvSpPr/>
            <p:nvPr/>
          </p:nvSpPr>
          <p:spPr>
            <a:xfrm>
              <a:off x="-1" y="829636"/>
              <a:ext cx="1492830" cy="655458"/>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3" name="Egg"/>
            <p:cNvSpPr txBox="1"/>
            <p:nvPr/>
          </p:nvSpPr>
          <p:spPr>
            <a:xfrm>
              <a:off x="11497" y="808386"/>
              <a:ext cx="1378289"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Œufs</a:t>
              </a:r>
            </a:p>
          </p:txBody>
        </p:sp>
      </p:grpSp>
      <p:grpSp>
        <p:nvGrpSpPr>
          <p:cNvPr id="321" name="Group"/>
          <p:cNvGrpSpPr/>
          <p:nvPr/>
        </p:nvGrpSpPr>
        <p:grpSpPr>
          <a:xfrm>
            <a:off x="4843895" y="8046783"/>
            <a:ext cx="5490289" cy="4727947"/>
            <a:chOff x="0" y="0"/>
            <a:chExt cx="5490288" cy="4727946"/>
          </a:xfrm>
        </p:grpSpPr>
        <p:sp>
          <p:nvSpPr>
            <p:cNvPr id="315" name="Circle"/>
            <p:cNvSpPr/>
            <p:nvPr/>
          </p:nvSpPr>
          <p:spPr>
            <a:xfrm>
              <a:off x="706369" y="0"/>
              <a:ext cx="4128529" cy="4128526"/>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16" name="Picture 2" descr="Picture 2"/>
            <p:cNvPicPr>
              <a:picLocks noChangeAspect="1"/>
            </p:cNvPicPr>
            <p:nvPr/>
          </p:nvPicPr>
          <p:blipFill>
            <a:blip r:embed="rId8"/>
            <a:srcRect l="1202" t="4818" r="8433" b="4818"/>
            <a:stretch>
              <a:fillRect/>
            </a:stretch>
          </p:blipFill>
          <p:spPr>
            <a:xfrm>
              <a:off x="940275" y="299669"/>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17" name="Rounded Rectangle"/>
            <p:cNvSpPr/>
            <p:nvPr/>
          </p:nvSpPr>
          <p:spPr>
            <a:xfrm>
              <a:off x="2037543" y="3832307"/>
              <a:ext cx="3111241" cy="895640"/>
            </a:xfrm>
            <a:prstGeom prst="roundRect">
              <a:avLst>
                <a:gd name="adj" fmla="val 2180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8" name="(shellfish)"/>
            <p:cNvSpPr txBox="1"/>
            <p:nvPr/>
          </p:nvSpPr>
          <p:spPr>
            <a:xfrm>
              <a:off x="2068864" y="4040126"/>
              <a:ext cx="3042110" cy="6394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200">
                  <a:solidFill>
                    <a:srgbClr val="FFFFFF"/>
                  </a:solidFill>
                </a:defRPr>
              </a:pPr>
              <a:r>
                <a:t>(fruits de mer)</a:t>
              </a:r>
            </a:p>
          </p:txBody>
        </p:sp>
        <p:sp>
          <p:nvSpPr>
            <p:cNvPr id="319" name="Rounded Rectangle"/>
            <p:cNvSpPr/>
            <p:nvPr/>
          </p:nvSpPr>
          <p:spPr>
            <a:xfrm>
              <a:off x="0" y="3370242"/>
              <a:ext cx="5490289"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20" name="Crustaceans &amp; Molluscs"/>
            <p:cNvSpPr txBox="1"/>
            <p:nvPr/>
          </p:nvSpPr>
          <p:spPr>
            <a:xfrm>
              <a:off x="87886" y="3380910"/>
              <a:ext cx="5312921"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400" b="1">
                  <a:solidFill>
                    <a:srgbClr val="FFFFFF"/>
                  </a:solidFill>
                </a:defRPr>
              </a:pPr>
              <a:r>
                <a:t>Crustacés et mollusques</a:t>
              </a:r>
            </a:p>
          </p:txBody>
        </p:sp>
      </p:grpSp>
      <p:grpSp>
        <p:nvGrpSpPr>
          <p:cNvPr id="326" name="Group"/>
          <p:cNvGrpSpPr/>
          <p:nvPr/>
        </p:nvGrpSpPr>
        <p:grpSpPr>
          <a:xfrm>
            <a:off x="599228" y="7395401"/>
            <a:ext cx="4317772" cy="4128530"/>
            <a:chOff x="0" y="0"/>
            <a:chExt cx="4317770" cy="4128528"/>
          </a:xfrm>
        </p:grpSpPr>
        <p:sp>
          <p:nvSpPr>
            <p:cNvPr id="322" name="Circle"/>
            <p:cNvSpPr/>
            <p:nvPr/>
          </p:nvSpPr>
          <p:spPr>
            <a:xfrm>
              <a:off x="189244" y="-1"/>
              <a:ext cx="4128527" cy="4128530"/>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23" name="Picture 6" descr="Picture 6"/>
            <p:cNvPicPr>
              <a:picLocks noChangeAspect="1"/>
            </p:cNvPicPr>
            <p:nvPr/>
          </p:nvPicPr>
          <p:blipFill>
            <a:blip r:embed="rId9"/>
            <a:srcRect l="4089" t="7120" r="4091" b="997"/>
            <a:stretch>
              <a:fillRect/>
            </a:stretch>
          </p:blipFill>
          <p:spPr>
            <a:xfrm>
              <a:off x="547614" y="349498"/>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24" name="Rounded Rectangle"/>
            <p:cNvSpPr/>
            <p:nvPr/>
          </p:nvSpPr>
          <p:spPr>
            <a:xfrm>
              <a:off x="0" y="2693588"/>
              <a:ext cx="2113666" cy="730140"/>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25" name="Fish"/>
            <p:cNvSpPr txBox="1"/>
            <p:nvPr/>
          </p:nvSpPr>
          <p:spPr>
            <a:xfrm>
              <a:off x="112889" y="2726632"/>
              <a:ext cx="1899574"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Poisson</a:t>
              </a:r>
            </a:p>
          </p:txBody>
        </p:sp>
      </p:grpSp>
      <p:grpSp>
        <p:nvGrpSpPr>
          <p:cNvPr id="331" name="Group"/>
          <p:cNvGrpSpPr/>
          <p:nvPr/>
        </p:nvGrpSpPr>
        <p:grpSpPr>
          <a:xfrm>
            <a:off x="10243225" y="7395401"/>
            <a:ext cx="4128527" cy="4128530"/>
            <a:chOff x="0" y="0"/>
            <a:chExt cx="4128525" cy="4128528"/>
          </a:xfrm>
        </p:grpSpPr>
        <p:sp>
          <p:nvSpPr>
            <p:cNvPr id="327" name="Circle"/>
            <p:cNvSpPr/>
            <p:nvPr/>
          </p:nvSpPr>
          <p:spPr>
            <a:xfrm>
              <a:off x="0" y="-1"/>
              <a:ext cx="4128526"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28" name="Picture 16" descr="Picture 16"/>
            <p:cNvPicPr>
              <a:picLocks noChangeAspect="1"/>
            </p:cNvPicPr>
            <p:nvPr/>
          </p:nvPicPr>
          <p:blipFill>
            <a:blip r:embed="rId10"/>
            <a:srcRect l="1990" t="1933" r="1992" b="1934"/>
            <a:stretch>
              <a:fillRect/>
            </a:stretch>
          </p:blipFill>
          <p:spPr>
            <a:xfrm>
              <a:off x="351555" y="30136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29" name="Rounded Rectangle"/>
            <p:cNvSpPr/>
            <p:nvPr/>
          </p:nvSpPr>
          <p:spPr>
            <a:xfrm>
              <a:off x="2257675" y="3040315"/>
              <a:ext cx="1475029"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30" name="Soy"/>
            <p:cNvSpPr txBox="1"/>
            <p:nvPr/>
          </p:nvSpPr>
          <p:spPr>
            <a:xfrm>
              <a:off x="2346574" y="3051190"/>
              <a:ext cx="1259888"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Soya</a:t>
              </a:r>
            </a:p>
          </p:txBody>
        </p:sp>
      </p:grpSp>
      <p:grpSp>
        <p:nvGrpSpPr>
          <p:cNvPr id="336" name="Group"/>
          <p:cNvGrpSpPr/>
          <p:nvPr/>
        </p:nvGrpSpPr>
        <p:grpSpPr>
          <a:xfrm>
            <a:off x="14970602" y="8081202"/>
            <a:ext cx="4128529" cy="4128529"/>
            <a:chOff x="0" y="0"/>
            <a:chExt cx="4128528" cy="4128528"/>
          </a:xfrm>
        </p:grpSpPr>
        <p:sp>
          <p:nvSpPr>
            <p:cNvPr id="332" name="Circle"/>
            <p:cNvSpPr/>
            <p:nvPr/>
          </p:nvSpPr>
          <p:spPr>
            <a:xfrm>
              <a:off x="0" y="0"/>
              <a:ext cx="4128529" cy="4128529"/>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33" name="Picture 20" descr="Picture 20"/>
            <p:cNvPicPr>
              <a:picLocks noChangeAspect="1"/>
            </p:cNvPicPr>
            <p:nvPr/>
          </p:nvPicPr>
          <p:blipFill>
            <a:blip r:embed="rId11"/>
            <a:srcRect l="1401" t="1402" r="1403" b="1403"/>
            <a:stretch>
              <a:fillRect/>
            </a:stretch>
          </p:blipFill>
          <p:spPr>
            <a:xfrm>
              <a:off x="131631" y="30136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34" name="Rounded Rectangle"/>
            <p:cNvSpPr/>
            <p:nvPr/>
          </p:nvSpPr>
          <p:spPr>
            <a:xfrm>
              <a:off x="114300" y="3295028"/>
              <a:ext cx="3276821" cy="685803"/>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35" name="Wheat &amp; Triticale"/>
            <p:cNvSpPr txBox="1"/>
            <p:nvPr/>
          </p:nvSpPr>
          <p:spPr>
            <a:xfrm>
              <a:off x="131709" y="3305696"/>
              <a:ext cx="3169014"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Blé et triticale</a:t>
              </a:r>
            </a:p>
          </p:txBody>
        </p:sp>
      </p:grpSp>
      <p:grpSp>
        <p:nvGrpSpPr>
          <p:cNvPr id="341" name="Group"/>
          <p:cNvGrpSpPr/>
          <p:nvPr/>
        </p:nvGrpSpPr>
        <p:grpSpPr>
          <a:xfrm>
            <a:off x="19614478" y="7409922"/>
            <a:ext cx="4212027" cy="4128530"/>
            <a:chOff x="0" y="0"/>
            <a:chExt cx="4212026" cy="4128528"/>
          </a:xfrm>
        </p:grpSpPr>
        <p:sp>
          <p:nvSpPr>
            <p:cNvPr id="337" name="Circle"/>
            <p:cNvSpPr/>
            <p:nvPr/>
          </p:nvSpPr>
          <p:spPr>
            <a:xfrm>
              <a:off x="83497" y="-1"/>
              <a:ext cx="4128530" cy="4128530"/>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38" name="Picture 10" descr="Picture 10"/>
            <p:cNvPicPr>
              <a:picLocks noChangeAspect="1"/>
            </p:cNvPicPr>
            <p:nvPr/>
          </p:nvPicPr>
          <p:blipFill>
            <a:blip r:embed="rId12"/>
            <a:srcRect l="1886" t="1830" r="1888" b="1831"/>
            <a:stretch>
              <a:fillRect/>
            </a:stretch>
          </p:blipFill>
          <p:spPr>
            <a:xfrm>
              <a:off x="398956" y="203731"/>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39" name="Rounded Rectangle"/>
            <p:cNvSpPr/>
            <p:nvPr/>
          </p:nvSpPr>
          <p:spPr>
            <a:xfrm>
              <a:off x="-1" y="3025794"/>
              <a:ext cx="2386677"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40" name="Mustard"/>
            <p:cNvSpPr txBox="1"/>
            <p:nvPr/>
          </p:nvSpPr>
          <p:spPr>
            <a:xfrm>
              <a:off x="23989" y="3036462"/>
              <a:ext cx="2290307"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Moutarde</a:t>
              </a:r>
            </a:p>
          </p:txBody>
        </p:sp>
      </p:grpSp>
      <p:pic>
        <p:nvPicPr>
          <p:cNvPr id="342" name="Image" descr="Image"/>
          <p:cNvPicPr>
            <a:picLocks noChangeAspect="1"/>
          </p:cNvPicPr>
          <p:nvPr/>
        </p:nvPicPr>
        <p:blipFill>
          <a:blip r:embed="rId13"/>
          <a:stretch>
            <a:fillRect/>
          </a:stretch>
        </p:blipFill>
        <p:spPr>
          <a:xfrm>
            <a:off x="16128587" y="13024248"/>
            <a:ext cx="7776675" cy="3156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3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3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3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3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advAuto="0"/>
      <p:bldP spid="299" grpId="0" animBg="1" advAuto="0"/>
      <p:bldP spid="304" grpId="0" animBg="1" advAuto="0"/>
      <p:bldP spid="309" grpId="0" animBg="1" advAuto="0"/>
      <p:bldP spid="314" grpId="0" animBg="1" advAuto="0"/>
      <p:bldP spid="321" grpId="0" animBg="1" advAuto="0"/>
      <p:bldP spid="326" grpId="0" animBg="1" advAuto="0"/>
      <p:bldP spid="331" grpId="0" animBg="1" advAuto="0"/>
      <p:bldP spid="336" grpId="0" animBg="1" advAuto="0"/>
      <p:bldP spid="341"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 name="Group"/>
          <p:cNvGrpSpPr/>
          <p:nvPr/>
        </p:nvGrpSpPr>
        <p:grpSpPr>
          <a:xfrm>
            <a:off x="19550273" y="6403242"/>
            <a:ext cx="4294283" cy="4128529"/>
            <a:chOff x="0" y="0"/>
            <a:chExt cx="4294281" cy="4128528"/>
          </a:xfrm>
        </p:grpSpPr>
        <p:sp>
          <p:nvSpPr>
            <p:cNvPr id="346" name="Circle"/>
            <p:cNvSpPr/>
            <p:nvPr/>
          </p:nvSpPr>
          <p:spPr>
            <a:xfrm>
              <a:off x="165755" y="-1"/>
              <a:ext cx="4128527"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47" name="Picture 4" descr="Picture 4"/>
            <p:cNvPicPr>
              <a:picLocks noChangeAspect="1"/>
            </p:cNvPicPr>
            <p:nvPr/>
          </p:nvPicPr>
          <p:blipFill>
            <a:blip r:embed="rId2"/>
            <a:srcRect l="3616" t="3616" r="3617" b="3617"/>
            <a:stretch>
              <a:fillRect/>
            </a:stretch>
          </p:blipFill>
          <p:spPr>
            <a:xfrm>
              <a:off x="485226" y="183861"/>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48" name="Rounded Rectangle"/>
            <p:cNvSpPr/>
            <p:nvPr/>
          </p:nvSpPr>
          <p:spPr>
            <a:xfrm>
              <a:off x="80692" y="587392"/>
              <a:ext cx="1293675"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49" name="Egg"/>
            <p:cNvSpPr txBox="1"/>
            <p:nvPr/>
          </p:nvSpPr>
          <p:spPr>
            <a:xfrm>
              <a:off x="-1" y="598060"/>
              <a:ext cx="1505658"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Œufs</a:t>
              </a:r>
            </a:p>
          </p:txBody>
        </p:sp>
      </p:grpSp>
      <p:grpSp>
        <p:nvGrpSpPr>
          <p:cNvPr id="355" name="Group"/>
          <p:cNvGrpSpPr/>
          <p:nvPr/>
        </p:nvGrpSpPr>
        <p:grpSpPr>
          <a:xfrm>
            <a:off x="14878186" y="5739231"/>
            <a:ext cx="4238993" cy="4128527"/>
            <a:chOff x="0" y="0"/>
            <a:chExt cx="4238991" cy="4128525"/>
          </a:xfrm>
        </p:grpSpPr>
        <p:sp>
          <p:nvSpPr>
            <p:cNvPr id="351" name="Circle"/>
            <p:cNvSpPr/>
            <p:nvPr/>
          </p:nvSpPr>
          <p:spPr>
            <a:xfrm>
              <a:off x="110466" y="0"/>
              <a:ext cx="4128527" cy="4128526"/>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52" name="Picture 8" descr="Picture 8"/>
            <p:cNvPicPr>
              <a:picLocks noChangeAspect="1"/>
            </p:cNvPicPr>
            <p:nvPr/>
          </p:nvPicPr>
          <p:blipFill>
            <a:blip r:embed="rId3"/>
            <a:srcRect l="1453" t="1419" r="1455" b="1420"/>
            <a:stretch>
              <a:fillRect/>
            </a:stretch>
          </p:blipFill>
          <p:spPr>
            <a:xfrm>
              <a:off x="358326" y="35579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53" name="Rounded Rectangle"/>
            <p:cNvSpPr/>
            <p:nvPr/>
          </p:nvSpPr>
          <p:spPr>
            <a:xfrm>
              <a:off x="0" y="587392"/>
              <a:ext cx="1420674"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54" name="Milk"/>
            <p:cNvSpPr txBox="1"/>
            <p:nvPr/>
          </p:nvSpPr>
          <p:spPr>
            <a:xfrm>
              <a:off x="171065" y="598061"/>
              <a:ext cx="1027744"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Lait</a:t>
              </a:r>
            </a:p>
          </p:txBody>
        </p:sp>
      </p:grpSp>
      <p:sp>
        <p:nvSpPr>
          <p:cNvPr id="356"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357" name="Caroline’s food allergies"/>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Les allergies alimentaires de Caroline</a:t>
            </a:r>
          </a:p>
        </p:txBody>
      </p:sp>
      <p:grpSp>
        <p:nvGrpSpPr>
          <p:cNvPr id="362" name="Group"/>
          <p:cNvGrpSpPr/>
          <p:nvPr/>
        </p:nvGrpSpPr>
        <p:grpSpPr>
          <a:xfrm>
            <a:off x="486145" y="6388721"/>
            <a:ext cx="4448908" cy="4128530"/>
            <a:chOff x="-4242" y="0"/>
            <a:chExt cx="4448906" cy="4128528"/>
          </a:xfrm>
        </p:grpSpPr>
        <p:sp>
          <p:nvSpPr>
            <p:cNvPr id="358" name="Circle"/>
            <p:cNvSpPr/>
            <p:nvPr/>
          </p:nvSpPr>
          <p:spPr>
            <a:xfrm>
              <a:off x="316136" y="-1"/>
              <a:ext cx="4128529"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59" name="Picture 12" descr="Picture 12"/>
            <p:cNvPicPr>
              <a:picLocks noChangeAspect="1"/>
            </p:cNvPicPr>
            <p:nvPr/>
          </p:nvPicPr>
          <p:blipFill>
            <a:blip r:embed="rId4"/>
            <a:srcRect l="1093" t="1094" r="1095" b="1095"/>
            <a:stretch>
              <a:fillRect/>
            </a:stretch>
          </p:blipFill>
          <p:spPr>
            <a:xfrm>
              <a:off x="515280" y="164800"/>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60" name="Rounded Rectangle"/>
            <p:cNvSpPr/>
            <p:nvPr/>
          </p:nvSpPr>
          <p:spPr>
            <a:xfrm>
              <a:off x="-1" y="576723"/>
              <a:ext cx="2291295" cy="685803"/>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61" name="Peanut"/>
            <p:cNvSpPr txBox="1"/>
            <p:nvPr/>
          </p:nvSpPr>
          <p:spPr>
            <a:xfrm>
              <a:off x="-4243" y="587598"/>
              <a:ext cx="2278421"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Arachide</a:t>
              </a:r>
            </a:p>
          </p:txBody>
        </p:sp>
      </p:grpSp>
      <p:sp>
        <p:nvSpPr>
          <p:cNvPr id="363" name="Subtitle 2"/>
          <p:cNvSpPr txBox="1">
            <a:spLocks noGrp="1"/>
          </p:cNvSpPr>
          <p:nvPr>
            <p:ph type="body" sz="quarter" idx="4294967295"/>
          </p:nvPr>
        </p:nvSpPr>
        <p:spPr>
          <a:xfrm>
            <a:off x="1016000" y="3048000"/>
            <a:ext cx="14627754" cy="1957204"/>
          </a:xfrm>
          <a:prstGeom prst="rect">
            <a:avLst/>
          </a:prstGeom>
        </p:spPr>
        <p:txBody>
          <a:bodyPr/>
          <a:lstStyle>
            <a:lvl1pPr marL="0" indent="0">
              <a:lnSpc>
                <a:spcPct val="120000"/>
              </a:lnSpc>
              <a:buSzTx/>
              <a:buNone/>
              <a:defRPr sz="4800">
                <a:solidFill>
                  <a:srgbClr val="636466"/>
                </a:solidFill>
              </a:defRPr>
            </a:lvl1pPr>
          </a:lstStyle>
          <a:p>
            <a:r>
              <a:t>Caroline avait plusieurs allergies alimentaires, ce qui veut dire qu'elle était allergique à plus d'un aliment. </a:t>
            </a:r>
          </a:p>
        </p:txBody>
      </p:sp>
      <p:grpSp>
        <p:nvGrpSpPr>
          <p:cNvPr id="368" name="Group"/>
          <p:cNvGrpSpPr/>
          <p:nvPr/>
        </p:nvGrpSpPr>
        <p:grpSpPr>
          <a:xfrm>
            <a:off x="5356547" y="5739231"/>
            <a:ext cx="4287055" cy="4128527"/>
            <a:chOff x="0" y="0"/>
            <a:chExt cx="4287054" cy="4128525"/>
          </a:xfrm>
        </p:grpSpPr>
        <p:sp>
          <p:nvSpPr>
            <p:cNvPr id="364" name="Circle"/>
            <p:cNvSpPr/>
            <p:nvPr/>
          </p:nvSpPr>
          <p:spPr>
            <a:xfrm>
              <a:off x="158528" y="0"/>
              <a:ext cx="4128527" cy="4128526"/>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65" name="Picture 18" descr="Picture 18"/>
            <p:cNvPicPr>
              <a:picLocks noChangeAspect="1"/>
            </p:cNvPicPr>
            <p:nvPr/>
          </p:nvPicPr>
          <p:blipFill>
            <a:blip r:embed="rId5"/>
            <a:srcRect l="1721" t="1664" r="1723" b="1665"/>
            <a:stretch>
              <a:fillRect/>
            </a:stretch>
          </p:blipFill>
          <p:spPr>
            <a:xfrm>
              <a:off x="490758" y="322056"/>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66" name="Rounded Rectangle"/>
            <p:cNvSpPr/>
            <p:nvPr/>
          </p:nvSpPr>
          <p:spPr>
            <a:xfrm>
              <a:off x="0" y="587392"/>
              <a:ext cx="1394022" cy="685802"/>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67" name="Tree nuts"/>
            <p:cNvSpPr txBox="1"/>
            <p:nvPr/>
          </p:nvSpPr>
          <p:spPr>
            <a:xfrm>
              <a:off x="92291" y="598061"/>
              <a:ext cx="1158795" cy="664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400" b="1">
                  <a:solidFill>
                    <a:srgbClr val="FFFFFF"/>
                  </a:solidFill>
                </a:defRPr>
              </a:lvl1pPr>
            </a:lstStyle>
            <a:p>
              <a:r>
                <a:t>Noix</a:t>
              </a:r>
            </a:p>
          </p:txBody>
        </p:sp>
      </p:grpSp>
      <p:pic>
        <p:nvPicPr>
          <p:cNvPr id="369" name="Image" descr="Image"/>
          <p:cNvPicPr>
            <a:picLocks noChangeAspect="1"/>
          </p:cNvPicPr>
          <p:nvPr/>
        </p:nvPicPr>
        <p:blipFill>
          <a:blip r:embed="rId6"/>
          <a:stretch>
            <a:fillRect/>
          </a:stretch>
        </p:blipFill>
        <p:spPr>
          <a:xfrm>
            <a:off x="16128587" y="13024248"/>
            <a:ext cx="7776675" cy="315697"/>
          </a:xfrm>
          <a:prstGeom prst="rect">
            <a:avLst/>
          </a:prstGeom>
          <a:ln w="12700">
            <a:miter lim="400000"/>
          </a:ln>
        </p:spPr>
      </p:pic>
      <p:grpSp>
        <p:nvGrpSpPr>
          <p:cNvPr id="376" name="Group"/>
          <p:cNvGrpSpPr/>
          <p:nvPr/>
        </p:nvGrpSpPr>
        <p:grpSpPr>
          <a:xfrm>
            <a:off x="9593695" y="6421183"/>
            <a:ext cx="5490289" cy="4727947"/>
            <a:chOff x="0" y="0"/>
            <a:chExt cx="5490288" cy="4727946"/>
          </a:xfrm>
        </p:grpSpPr>
        <p:sp>
          <p:nvSpPr>
            <p:cNvPr id="370" name="Circle"/>
            <p:cNvSpPr/>
            <p:nvPr/>
          </p:nvSpPr>
          <p:spPr>
            <a:xfrm>
              <a:off x="706369" y="0"/>
              <a:ext cx="4128529" cy="4128526"/>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71" name="Picture 2" descr="Picture 2"/>
            <p:cNvPicPr>
              <a:picLocks noChangeAspect="1"/>
            </p:cNvPicPr>
            <p:nvPr/>
          </p:nvPicPr>
          <p:blipFill>
            <a:blip r:embed="rId7"/>
            <a:srcRect l="1202" t="4818" r="8433" b="4818"/>
            <a:stretch>
              <a:fillRect/>
            </a:stretch>
          </p:blipFill>
          <p:spPr>
            <a:xfrm>
              <a:off x="940275" y="299669"/>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72" name="Rounded Rectangle"/>
            <p:cNvSpPr/>
            <p:nvPr/>
          </p:nvSpPr>
          <p:spPr>
            <a:xfrm>
              <a:off x="2037543" y="3832307"/>
              <a:ext cx="3111241" cy="895640"/>
            </a:xfrm>
            <a:prstGeom prst="roundRect">
              <a:avLst>
                <a:gd name="adj" fmla="val 2180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73" name="(shellfish)"/>
            <p:cNvSpPr txBox="1"/>
            <p:nvPr/>
          </p:nvSpPr>
          <p:spPr>
            <a:xfrm>
              <a:off x="2068864" y="4040126"/>
              <a:ext cx="3042110" cy="6394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200">
                  <a:solidFill>
                    <a:srgbClr val="FFFFFF"/>
                  </a:solidFill>
                </a:defRPr>
              </a:pPr>
              <a:r>
                <a:t>(fruits de mer)</a:t>
              </a:r>
            </a:p>
          </p:txBody>
        </p:sp>
        <p:sp>
          <p:nvSpPr>
            <p:cNvPr id="374" name="Rounded Rectangle"/>
            <p:cNvSpPr/>
            <p:nvPr/>
          </p:nvSpPr>
          <p:spPr>
            <a:xfrm>
              <a:off x="0" y="3370242"/>
              <a:ext cx="5490289"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75" name="Crustaceans &amp; Molluscs"/>
            <p:cNvSpPr txBox="1"/>
            <p:nvPr/>
          </p:nvSpPr>
          <p:spPr>
            <a:xfrm>
              <a:off x="87886" y="3380910"/>
              <a:ext cx="5312921" cy="664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p>
              <a:pPr algn="ctr">
                <a:defRPr sz="3400" b="1">
                  <a:solidFill>
                    <a:srgbClr val="FFFFFF"/>
                  </a:solidFill>
                </a:defRPr>
              </a:pPr>
              <a:r>
                <a:t>Crustacés et mollusques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379" name="Food allergy vs food intolerance"/>
          <p:cNvSpPr txBox="1"/>
          <p:nvPr/>
        </p:nvSpPr>
        <p:spPr>
          <a:xfrm>
            <a:off x="762000" y="382593"/>
            <a:ext cx="22733156" cy="153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81000"/>
              </a:lnSpc>
              <a:defRPr sz="8000" b="1" i="1">
                <a:solidFill>
                  <a:srgbClr val="FFFFFF"/>
                </a:solidFill>
              </a:defRPr>
            </a:lvl1pPr>
          </a:lstStyle>
          <a:p>
            <a:r>
              <a:t>Allergie alimentaire ou intolérance alimentaire</a:t>
            </a:r>
          </a:p>
        </p:txBody>
      </p:sp>
      <p:sp>
        <p:nvSpPr>
          <p:cNvPr id="380" name="Subtitle 2"/>
          <p:cNvSpPr txBox="1"/>
          <p:nvPr/>
        </p:nvSpPr>
        <p:spPr>
          <a:xfrm>
            <a:off x="1016001" y="3048000"/>
            <a:ext cx="16594667" cy="19572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120000"/>
              </a:lnSpc>
              <a:spcBef>
                <a:spcPts val="2000"/>
              </a:spcBef>
              <a:defRPr sz="4800">
                <a:solidFill>
                  <a:srgbClr val="636466"/>
                </a:solidFill>
              </a:defRPr>
            </a:lvl1pPr>
          </a:lstStyle>
          <a:p>
            <a:r>
              <a:t>Ton corps peut réagir à un aliment de différentes manières. </a:t>
            </a:r>
          </a:p>
        </p:txBody>
      </p:sp>
      <p:sp>
        <p:nvSpPr>
          <p:cNvPr id="381" name="Circle"/>
          <p:cNvSpPr/>
          <p:nvPr/>
        </p:nvSpPr>
        <p:spPr>
          <a:xfrm>
            <a:off x="15050552" y="4765233"/>
            <a:ext cx="6293311" cy="6293311"/>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2" name="Circle"/>
          <p:cNvSpPr/>
          <p:nvPr/>
        </p:nvSpPr>
        <p:spPr>
          <a:xfrm>
            <a:off x="2488101" y="5074268"/>
            <a:ext cx="6293311" cy="629331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3" name="Not Equal 13"/>
          <p:cNvSpPr/>
          <p:nvPr/>
        </p:nvSpPr>
        <p:spPr>
          <a:xfrm>
            <a:off x="11282757" y="6539804"/>
            <a:ext cx="1922234" cy="1532622"/>
          </a:xfrm>
          <a:custGeom>
            <a:avLst/>
            <a:gdLst/>
            <a:ahLst/>
            <a:cxnLst>
              <a:cxn ang="0">
                <a:pos x="wd2" y="hd2"/>
              </a:cxn>
              <a:cxn ang="5400000">
                <a:pos x="wd2" y="hd2"/>
              </a:cxn>
              <a:cxn ang="10800000">
                <a:pos x="wd2" y="hd2"/>
              </a:cxn>
              <a:cxn ang="16200000">
                <a:pos x="wd2" y="hd2"/>
              </a:cxn>
            </a:cxnLst>
            <a:rect l="0" t="0" r="r" b="b"/>
            <a:pathLst>
              <a:path w="21600" h="21600" extrusionOk="0">
                <a:moveTo>
                  <a:pt x="0" y="4450"/>
                </a:moveTo>
                <a:lnTo>
                  <a:pt x="10488" y="4450"/>
                </a:lnTo>
                <a:lnTo>
                  <a:pt x="11779" y="0"/>
                </a:lnTo>
                <a:lnTo>
                  <a:pt x="15585" y="1738"/>
                </a:lnTo>
                <a:lnTo>
                  <a:pt x="14798" y="4450"/>
                </a:lnTo>
                <a:lnTo>
                  <a:pt x="21600" y="4450"/>
                </a:lnTo>
                <a:lnTo>
                  <a:pt x="21600" y="9530"/>
                </a:lnTo>
                <a:lnTo>
                  <a:pt x="13324" y="9530"/>
                </a:lnTo>
                <a:lnTo>
                  <a:pt x="12587" y="12070"/>
                </a:lnTo>
                <a:lnTo>
                  <a:pt x="21600" y="12070"/>
                </a:lnTo>
                <a:lnTo>
                  <a:pt x="21600" y="17150"/>
                </a:lnTo>
                <a:lnTo>
                  <a:pt x="11112" y="17150"/>
                </a:lnTo>
                <a:lnTo>
                  <a:pt x="9821" y="21600"/>
                </a:lnTo>
                <a:lnTo>
                  <a:pt x="6015" y="19862"/>
                </a:lnTo>
                <a:lnTo>
                  <a:pt x="6802" y="17150"/>
                </a:lnTo>
                <a:lnTo>
                  <a:pt x="0" y="17150"/>
                </a:lnTo>
                <a:lnTo>
                  <a:pt x="0" y="12070"/>
                </a:lnTo>
                <a:lnTo>
                  <a:pt x="8276" y="12070"/>
                </a:lnTo>
                <a:lnTo>
                  <a:pt x="9013" y="9530"/>
                </a:lnTo>
                <a:lnTo>
                  <a:pt x="0" y="9530"/>
                </a:lnTo>
                <a:close/>
              </a:path>
            </a:pathLst>
          </a:custGeom>
          <a:solidFill>
            <a:srgbClr val="9D9FA1"/>
          </a:solidFill>
          <a:ln w="12700">
            <a:miter lim="400000"/>
          </a:ln>
        </p:spPr>
        <p:txBody>
          <a:bodyPr lIns="91438" tIns="91438" rIns="91438" bIns="91438" anchor="ctr"/>
          <a:lstStyle/>
          <a:p>
            <a:pPr algn="ctr"/>
            <a:endParaRPr/>
          </a:p>
        </p:txBody>
      </p:sp>
      <p:sp>
        <p:nvSpPr>
          <p:cNvPr id="384" name="Content Placeholder 2"/>
          <p:cNvSpPr txBox="1"/>
          <p:nvPr/>
        </p:nvSpPr>
        <p:spPr>
          <a:xfrm>
            <a:off x="10055707" y="8367321"/>
            <a:ext cx="4376335" cy="1654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gn="ctr" defTabSz="1371600">
              <a:lnSpc>
                <a:spcPct val="120000"/>
              </a:lnSpc>
              <a:spcBef>
                <a:spcPts val="2000"/>
              </a:spcBef>
              <a:defRPr sz="4200">
                <a:solidFill>
                  <a:srgbClr val="636466"/>
                </a:solidFill>
              </a:defRPr>
            </a:lvl1pPr>
          </a:lstStyle>
          <a:p>
            <a:r>
              <a:t>Ce n’est pas la même chose.</a:t>
            </a:r>
          </a:p>
        </p:txBody>
      </p:sp>
      <p:sp>
        <p:nvSpPr>
          <p:cNvPr id="385" name="Circle"/>
          <p:cNvSpPr/>
          <p:nvPr/>
        </p:nvSpPr>
        <p:spPr>
          <a:xfrm>
            <a:off x="2805601" y="5391768"/>
            <a:ext cx="5334002" cy="5334003"/>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6" name="Food allergy involves your immune system"/>
          <p:cNvSpPr txBox="1"/>
          <p:nvPr/>
        </p:nvSpPr>
        <p:spPr>
          <a:xfrm>
            <a:off x="3547405" y="6378606"/>
            <a:ext cx="3850394" cy="3760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99000"/>
              </a:lnSpc>
              <a:defRPr sz="4400" b="1">
                <a:solidFill>
                  <a:srgbClr val="F2F3F2"/>
                </a:solidFill>
              </a:defRPr>
            </a:pPr>
            <a:r>
              <a:t>Une allergie alimentaire </a:t>
            </a:r>
            <a:r>
              <a:rPr b="0"/>
              <a:t>fait intervenir ton système immunitaire</a:t>
            </a:r>
          </a:p>
        </p:txBody>
      </p:sp>
      <p:sp>
        <p:nvSpPr>
          <p:cNvPr id="387" name="Circle"/>
          <p:cNvSpPr/>
          <p:nvPr/>
        </p:nvSpPr>
        <p:spPr>
          <a:xfrm>
            <a:off x="7281171" y="8519279"/>
            <a:ext cx="2702129" cy="270212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388" name="Graphic 4" descr="Graphic 4"/>
          <p:cNvPicPr>
            <a:picLocks noChangeAspect="1"/>
          </p:cNvPicPr>
          <p:nvPr/>
        </p:nvPicPr>
        <p:blipFill>
          <a:blip r:embed="rId3"/>
          <a:stretch>
            <a:fillRect/>
          </a:stretch>
        </p:blipFill>
        <p:spPr>
          <a:xfrm>
            <a:off x="7705035" y="8904946"/>
            <a:ext cx="1905198" cy="1905198"/>
          </a:xfrm>
          <a:prstGeom prst="rect">
            <a:avLst/>
          </a:prstGeom>
          <a:ln w="12700">
            <a:miter lim="400000"/>
          </a:ln>
        </p:spPr>
      </p:pic>
      <p:sp>
        <p:nvSpPr>
          <p:cNvPr id="389" name="Circle"/>
          <p:cNvSpPr/>
          <p:nvPr/>
        </p:nvSpPr>
        <p:spPr>
          <a:xfrm>
            <a:off x="15335056" y="5391768"/>
            <a:ext cx="5334003" cy="533400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90" name="Circle"/>
          <p:cNvSpPr/>
          <p:nvPr/>
        </p:nvSpPr>
        <p:spPr>
          <a:xfrm>
            <a:off x="19785226" y="8519279"/>
            <a:ext cx="2702129" cy="2702127"/>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91" name="Food  intolerance  more commonly involves your digestive  system"/>
          <p:cNvSpPr txBox="1"/>
          <p:nvPr/>
        </p:nvSpPr>
        <p:spPr>
          <a:xfrm>
            <a:off x="15655542" y="5997788"/>
            <a:ext cx="4718431" cy="4192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ctr">
              <a:defRPr sz="4400" b="1">
                <a:solidFill>
                  <a:srgbClr val="F2F3F2"/>
                </a:solidFill>
              </a:defRPr>
            </a:pPr>
            <a:r>
              <a:t>Une </a:t>
            </a:r>
            <a:br/>
            <a:r>
              <a:t>intolérance alimentaire </a:t>
            </a:r>
            <a:r>
              <a:rPr b="0"/>
              <a:t>fait plutôt intervenir ton système digestif</a:t>
            </a:r>
          </a:p>
        </p:txBody>
      </p:sp>
      <p:pic>
        <p:nvPicPr>
          <p:cNvPr id="392" name="Graphic 6" descr="Graphic 6"/>
          <p:cNvPicPr>
            <a:picLocks noChangeAspect="1"/>
          </p:cNvPicPr>
          <p:nvPr/>
        </p:nvPicPr>
        <p:blipFill>
          <a:blip r:embed="rId4"/>
          <a:stretch>
            <a:fillRect/>
          </a:stretch>
        </p:blipFill>
        <p:spPr>
          <a:xfrm>
            <a:off x="20209189" y="8917841"/>
            <a:ext cx="1828802" cy="1828802"/>
          </a:xfrm>
          <a:prstGeom prst="rect">
            <a:avLst/>
          </a:prstGeom>
          <a:ln w="12700">
            <a:miter lim="400000"/>
          </a:ln>
        </p:spPr>
      </p:pic>
      <p:pic>
        <p:nvPicPr>
          <p:cNvPr id="393" name="Image" descr="Image"/>
          <p:cNvPicPr>
            <a:picLocks noChangeAspect="1"/>
          </p:cNvPicPr>
          <p:nvPr/>
        </p:nvPicPr>
        <p:blipFill>
          <a:blip r:embed="rId5"/>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398" name="Picture 4" descr="Picture 4"/>
          <p:cNvPicPr>
            <a:picLocks noChangeAspect="1"/>
          </p:cNvPicPr>
          <p:nvPr/>
        </p:nvPicPr>
        <p:blipFill>
          <a:blip r:embed="rId3"/>
          <a:srcRect t="2219"/>
          <a:stretch>
            <a:fillRect/>
          </a:stretch>
        </p:blipFill>
        <p:spPr>
          <a:xfrm>
            <a:off x="11387362" y="2651535"/>
            <a:ext cx="9524074" cy="9827349"/>
          </a:xfrm>
          <a:prstGeom prst="rect">
            <a:avLst/>
          </a:prstGeom>
          <a:ln w="12700">
            <a:miter lim="400000"/>
          </a:ln>
        </p:spPr>
      </p:pic>
      <p:sp>
        <p:nvSpPr>
          <p:cNvPr id="399" name="Your immune system"/>
          <p:cNvSpPr txBox="1"/>
          <p:nvPr/>
        </p:nvSpPr>
        <p:spPr>
          <a:xfrm>
            <a:off x="762000" y="381000"/>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Ton système immunitaire</a:t>
            </a:r>
          </a:p>
        </p:txBody>
      </p:sp>
      <p:sp>
        <p:nvSpPr>
          <p:cNvPr id="400" name="Subtitle 2"/>
          <p:cNvSpPr txBox="1"/>
          <p:nvPr/>
        </p:nvSpPr>
        <p:spPr>
          <a:xfrm>
            <a:off x="1016001" y="3048000"/>
            <a:ext cx="8743487" cy="8942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2000"/>
              </a:spcBef>
              <a:buSzPct val="100000"/>
              <a:buFont typeface="Arial"/>
              <a:buChar char="•"/>
              <a:defRPr sz="4800">
                <a:solidFill>
                  <a:srgbClr val="636466"/>
                </a:solidFill>
              </a:defRPr>
            </a:pPr>
            <a:r>
              <a:t>Être immunisé, </a:t>
            </a:r>
            <a:br/>
            <a:r>
              <a:t>c’est être </a:t>
            </a:r>
            <a:r>
              <a:rPr b="1"/>
              <a:t>protégé</a:t>
            </a:r>
          </a:p>
          <a:p>
            <a:pPr marL="381000" indent="-381000">
              <a:lnSpc>
                <a:spcPct val="120000"/>
              </a:lnSpc>
              <a:spcBef>
                <a:spcPts val="2000"/>
              </a:spcBef>
              <a:buSzPct val="100000"/>
              <a:buFont typeface="Arial"/>
              <a:buChar char="•"/>
              <a:defRPr sz="4800">
                <a:solidFill>
                  <a:srgbClr val="636466"/>
                </a:solidFill>
              </a:defRPr>
            </a:pPr>
            <a:r>
              <a:t>Système immunitaire = </a:t>
            </a:r>
            <a:r>
              <a:rPr b="1"/>
              <a:t>cellules, tissus et organes qui ensemble </a:t>
            </a:r>
            <a:r>
              <a:t>luttent </a:t>
            </a:r>
            <a:br/>
            <a:r>
              <a:t>pour te protéger contre </a:t>
            </a:r>
            <a:br/>
            <a:r>
              <a:t>des corps étrangers </a:t>
            </a:r>
            <a:br/>
            <a:r>
              <a:t>qui semblent nuisibles</a:t>
            </a:r>
          </a:p>
        </p:txBody>
      </p:sp>
      <p:pic>
        <p:nvPicPr>
          <p:cNvPr id="401" name="Image" descr="Image"/>
          <p:cNvPicPr>
            <a:picLocks noChangeAspect="1"/>
          </p:cNvPicPr>
          <p:nvPr/>
        </p:nvPicPr>
        <p:blipFill>
          <a:blip r:embed="rId4"/>
          <a:stretch>
            <a:fillRect/>
          </a:stretch>
        </p:blipFill>
        <p:spPr>
          <a:xfrm>
            <a:off x="16128587" y="13024248"/>
            <a:ext cx="7776675" cy="315697"/>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Interior Page Option 2">
  <a:themeElements>
    <a:clrScheme name="Interior Page Option 2">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Interior Page Option 2">
      <a:majorFont>
        <a:latin typeface="Arial"/>
        <a:ea typeface="Arial"/>
        <a:cs typeface="Arial"/>
      </a:majorFont>
      <a:minorFont>
        <a:latin typeface="Helvetica"/>
        <a:ea typeface="Helvetica"/>
        <a:cs typeface="Helvetica"/>
      </a:minorFont>
    </a:fontScheme>
    <a:fmtScheme name="Interior Page Option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erior Page Option 2">
  <a:themeElements>
    <a:clrScheme name="Interior Page Option 2">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Interior Page Option 2">
      <a:majorFont>
        <a:latin typeface="Arial"/>
        <a:ea typeface="Arial"/>
        <a:cs typeface="Arial"/>
      </a:majorFont>
      <a:minorFont>
        <a:latin typeface="Helvetica"/>
        <a:ea typeface="Helvetica"/>
        <a:cs typeface="Helvetica"/>
      </a:minorFont>
    </a:fontScheme>
    <a:fmtScheme name="Interior Page Option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81C082B658B44C8C748199272C7243" ma:contentTypeVersion="15" ma:contentTypeDescription="Create a new document." ma:contentTypeScope="" ma:versionID="9dbc2ffa56e6fd94a0879d781690594c">
  <xsd:schema xmlns:xsd="http://www.w3.org/2001/XMLSchema" xmlns:xs="http://www.w3.org/2001/XMLSchema" xmlns:p="http://schemas.microsoft.com/office/2006/metadata/properties" xmlns:ns2="53ff011f-ede2-4bb1-bc88-48631ce8b01d" xmlns:ns3="cb89d1c3-f7fa-48b1-9717-c4932f5a5f13" targetNamespace="http://schemas.microsoft.com/office/2006/metadata/properties" ma:root="true" ma:fieldsID="d788eda2ae0d58d990d426811e6d8e34" ns2:_="" ns3:_="">
    <xsd:import namespace="53ff011f-ede2-4bb1-bc88-48631ce8b01d"/>
    <xsd:import namespace="cb89d1c3-f7fa-48b1-9717-c4932f5a5f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ff011f-ede2-4bb1-bc88-48631ce8b0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eb97193-e0ce-4367-ad6b-44692868841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89d1c3-f7fa-48b1-9717-c4932f5a5f1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6f400ff-031e-40af-9826-b9dfdfba6a6b}" ma:internalName="TaxCatchAll" ma:showField="CatchAllData" ma:web="cb89d1c3-f7fa-48b1-9717-c4932f5a5f1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90F674-5F42-46F1-9F6B-D403C0F8F977}">
  <ds:schemaRefs>
    <ds:schemaRef ds:uri="http://schemas.microsoft.com/sharepoint/v3/contenttype/forms"/>
  </ds:schemaRefs>
</ds:datastoreItem>
</file>

<file path=customXml/itemProps2.xml><?xml version="1.0" encoding="utf-8"?>
<ds:datastoreItem xmlns:ds="http://schemas.openxmlformats.org/officeDocument/2006/customXml" ds:itemID="{9F33A28D-410A-4F28-AB39-9134544C21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ff011f-ede2-4bb1-bc88-48631ce8b01d"/>
    <ds:schemaRef ds:uri="cb89d1c3-f7fa-48b1-9717-c4932f5a5f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6158</Words>
  <Application>Microsoft Macintosh PowerPoint</Application>
  <PresentationFormat>Custom</PresentationFormat>
  <Paragraphs>383</Paragraphs>
  <Slides>45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Courier New</vt:lpstr>
      <vt:lpstr>Open Sans</vt:lpstr>
      <vt:lpstr>Segoe UI</vt:lpstr>
      <vt:lpstr>Interior Page Option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Carla Da Silva</cp:lastModifiedBy>
  <cp:revision>1</cp:revision>
  <dcterms:modified xsi:type="dcterms:W3CDTF">2023-11-07T17:16:42Z</dcterms:modified>
</cp:coreProperties>
</file>