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</p:sldMasterIdLst>
  <p:notesMasterIdLst>
    <p:notesMasterId r:id="rId33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9" r:id="rId3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ella Respira" panose="020B0604020202020204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7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1134357" y="543692"/>
            <a:ext cx="6875285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1202770" y="581499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2559490" y="581499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916210" y="581499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5272930" y="581499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6626466" y="581499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</a:t>
            </a:r>
            <a:r>
              <a:rPr lang="fr-CA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RETOUR AU TABLEAU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</a:t>
            </a:r>
            <a:r>
              <a:rPr lang="fr-CA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RETOUR AU TABLEAU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456400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Tout sur l'allergie alimentaire</a:t>
            </a:r>
            <a:endParaRPr dirty="0"/>
          </a:p>
        </p:txBody>
      </p:sp>
      <p:sp>
        <p:nvSpPr>
          <p:cNvPr id="6" name="Google Shape;457;p48">
            <a:extLst>
              <a:ext uri="{FF2B5EF4-FFF2-40B4-BE49-F238E27FC236}">
                <a16:creationId xmlns:a16="http://schemas.microsoft.com/office/drawing/2014/main" id="{CE2AB2E1-B343-4133-9E89-E766C9691414}"/>
              </a:ext>
            </a:extLst>
          </p:cNvPr>
          <p:cNvSpPr/>
          <p:nvPr/>
        </p:nvSpPr>
        <p:spPr>
          <a:xfrm>
            <a:off x="2373246" y="14915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Jeopardy!</a:t>
            </a:r>
            <a:endParaRPr b="1" i="0" dirty="0">
              <a:ln>
                <a:noFill/>
              </a:ln>
              <a:gradFill>
                <a:gsLst>
                  <a:gs pos="0">
                    <a:schemeClr val="lt1"/>
                  </a:gs>
                  <a:gs pos="3000">
                    <a:schemeClr val="dk2"/>
                  </a:gs>
                  <a:gs pos="6800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atin typeface="Bebas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LES ÉTOURDISSEMENTS OU LES VERTIGES SONT DES SYMPTÔMES QUI FONT INTERVENIR CE SYSTÈME CORPOREL.</a:t>
            </a:r>
            <a:endParaRPr lang="en-CA" sz="3200"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SCIENCE ET CONNAISSANCES –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886120" y="966325"/>
            <a:ext cx="7409468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GLOBULE </a:t>
            </a:r>
            <a:r>
              <a:rPr lang="en-US" sz="3200" dirty="0"/>
              <a:t>BLANC SPÉCIAL QUI FAIT PARTIE DU SYSTÈME IMMUNITAIRE ET QUI </a:t>
            </a:r>
            <a:r>
              <a:rPr lang="en-US" sz="3200"/>
              <a:t>EXPLOSE QUAND IL </a:t>
            </a:r>
            <a:r>
              <a:rPr lang="en-US" sz="3200" dirty="0"/>
              <a:t>DÉTECTE </a:t>
            </a:r>
            <a:r>
              <a:rPr lang="en-US" sz="3200"/>
              <a:t>UN CORPS ÉTRANGER.</a:t>
            </a:r>
            <a:endParaRPr lang="en-CA" sz="3200"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SCIENCE ET CONNAISSANCES –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708212" y="966325"/>
            <a:ext cx="776343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ANTICORPS PRODUIT QUAND LE CORPS ESSAIE </a:t>
            </a:r>
            <a:r>
              <a:rPr lang="en-US" sz="3200" dirty="0"/>
              <a:t>DE SE </a:t>
            </a:r>
            <a:r>
              <a:rPr lang="en-US" sz="3200"/>
              <a:t>PROTÉGER CONTRE UN </a:t>
            </a:r>
            <a:r>
              <a:rPr lang="en-US" sz="3200" dirty="0"/>
              <a:t>ALIMENT QU'IL JUGE DANGEREUX.</a:t>
            </a:r>
            <a:endParaRPr lang="en-CA" sz="3200"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SCIENCE ET CONNAISSANCES -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763570" y="966325"/>
            <a:ext cx="7673419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latin typeface="Della Respira" panose="020B0604020202020204" charset="0"/>
              </a:rPr>
              <a:t>PARTIE </a:t>
            </a:r>
            <a:r>
              <a:rPr lang="en-US" sz="3200" dirty="0">
                <a:latin typeface="Della Respira" panose="020B0604020202020204" charset="0"/>
              </a:rPr>
              <a:t>D'UN ALIMENT </a:t>
            </a:r>
            <a:r>
              <a:rPr lang="en-US" sz="3200">
                <a:latin typeface="Della Respira" panose="020B0604020202020204" charset="0"/>
                <a:ea typeface="Verdana" panose="020B0604030504040204" pitchFamily="34" charset="0"/>
              </a:rPr>
              <a:t>PRÉEMBALLÉ OÙ ON PEUT </a:t>
            </a:r>
            <a:r>
              <a:rPr lang="en-US" sz="3200">
                <a:latin typeface="Della Respira" panose="020B0604020202020204" charset="0"/>
              </a:rPr>
              <a:t>VÉRIFIER </a:t>
            </a:r>
            <a:r>
              <a:rPr lang="en-US" sz="3200" dirty="0">
                <a:latin typeface="Della Respira" panose="020B0604020202020204" charset="0"/>
              </a:rPr>
              <a:t>LA PRÉSENCE D'ALLERGÈNES ALIMENTAIRES</a:t>
            </a:r>
            <a:r>
              <a:rPr lang="en-US" sz="3200" dirty="0"/>
              <a:t>.</a:t>
            </a:r>
            <a:endParaRPr lang="en-CA" sz="3200"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860612" y="966325"/>
            <a:ext cx="725326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UNE BONNE PRATIQUE D'HYGIÈNE QUI </a:t>
            </a:r>
            <a:r>
              <a:rPr lang="en-US" sz="3200"/>
              <a:t>PEUT AIDER </a:t>
            </a:r>
            <a:r>
              <a:rPr lang="en-US" sz="3200" dirty="0"/>
              <a:t>À RÉDUIRE LE RISQUE DE RÉACTION ALLERGIQUE.</a:t>
            </a:r>
            <a:endParaRPr lang="en-CA" sz="3200"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IL EST PRÉFÉRABLE DE NE PAS </a:t>
            </a:r>
            <a:r>
              <a:rPr lang="en-US" sz="3200"/>
              <a:t>PARTAGER CETTE CHOSE AVEC </a:t>
            </a:r>
            <a:r>
              <a:rPr lang="en-US" sz="3200" dirty="0"/>
              <a:t>UNE </a:t>
            </a:r>
            <a:r>
              <a:rPr lang="en-US" sz="3200"/>
              <a:t>PERSONNE QUI A UNE </a:t>
            </a:r>
            <a:r>
              <a:rPr lang="en-US" sz="3200" dirty="0"/>
              <a:t>ALLERGIE ALIMENTAIRE.</a:t>
            </a:r>
            <a:endParaRPr lang="en-CA" sz="3200"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136578" y="10846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UNE </a:t>
            </a:r>
            <a:r>
              <a:rPr lang="en-US" sz="3200"/>
              <a:t>PERSONNE AVEC UNE </a:t>
            </a:r>
            <a:r>
              <a:rPr lang="en-US" sz="3200" dirty="0"/>
              <a:t>ALLERGIE ALIMENTAIRE DOIT ÉVITER LES PRODUITS CONTENANT CE TYPE DE MENTION ET LEUR ALLERGÈNE.</a:t>
            </a:r>
            <a:endParaRPr lang="en-CA" sz="3200"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669303" y="966325"/>
            <a:ext cx="775826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PEUT SURVENIR QUAND UN ALLERGÈNE </a:t>
            </a:r>
            <a:r>
              <a:rPr lang="en-US" sz="3200" dirty="0"/>
              <a:t>ALIMENTAIRE </a:t>
            </a:r>
            <a:r>
              <a:rPr lang="en-US" sz="3200"/>
              <a:t>PASSE PAR MÉGARDE </a:t>
            </a:r>
            <a:r>
              <a:rPr lang="en-US" sz="3200" dirty="0"/>
              <a:t>DANS UN AUTRE ALIMENT, SUR UNE SURFACE OU DANS LA SALIVE.</a:t>
            </a:r>
            <a:endParaRPr lang="en-CA" sz="3200"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/>
              <a:t>PILOTE </a:t>
            </a:r>
            <a:r>
              <a:rPr lang="en-US" sz="3200" dirty="0"/>
              <a:t>DE NASCAR QUI </a:t>
            </a:r>
            <a:r>
              <a:rPr lang="en-US" sz="3200"/>
              <a:t>A UNE ALLERGIE ALIMENTAIRE</a:t>
            </a:r>
            <a:r>
              <a:rPr lang="en-CA" sz="3200"/>
              <a:t>. </a:t>
            </a:r>
            <a:endParaRPr lang="en-US" sz="3200"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– </a:t>
            </a:r>
            <a:r>
              <a:rPr lang="en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JOUEUSE DE </a:t>
            </a:r>
            <a:r>
              <a:rPr lang="en-US" sz="3200" dirty="0"/>
              <a:t>TENNIS QUI A UNE </a:t>
            </a:r>
            <a:br>
              <a:rPr lang="en-US" sz="3200" dirty="0"/>
            </a:br>
            <a:r>
              <a:rPr lang="en-US" sz="3200" dirty="0"/>
              <a:t>ALLERGIE ALIMENTAIRE.</a:t>
            </a:r>
            <a:endParaRPr lang="en-CA" sz="3200"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– </a:t>
            </a:r>
            <a:r>
              <a:rPr lang="en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TABLEAU</a:t>
            </a:r>
            <a:endParaRPr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1205562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en-US" dirty="0"/>
              <a:t>Mythes </a:t>
            </a:r>
            <a:r>
              <a:rPr lang="en-US"/>
              <a:t>et RÉALITÉS</a:t>
            </a:r>
            <a:endParaRPr lang="en-CA" dirty="0"/>
          </a:p>
        </p:txBody>
      </p:sp>
      <p:sp>
        <p:nvSpPr>
          <p:cNvPr id="238" name="Google Shape;238;p17"/>
          <p:cNvSpPr txBox="1"/>
          <p:nvPr/>
        </p:nvSpPr>
        <p:spPr>
          <a:xfrm>
            <a:off x="2550637" y="59970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fr-CA"/>
              <a:t>SCIENCE ET CONNAISSANCES</a:t>
            </a:r>
            <a:endParaRPr lang="en-US" dirty="0"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903188" y="6046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Mesures </a:t>
            </a:r>
            <a:r>
              <a:rPr lang="en-US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de PRÉCAUTION</a:t>
            </a:r>
            <a:endParaRPr lang="en-US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524081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#CHAMPIONSdesALLERGIES</a:t>
            </a:r>
            <a:endParaRPr lang="en-US" sz="11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6604861" y="59315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Traitez-lA</a:t>
            </a:r>
            <a:endParaRPr lang="en-US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1209300" y="136122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1210982" y="201864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1193802" y="26880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1209300" y="334503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1155057" y="403299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2550637" y="134959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2569670" y="20154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2564250" y="270492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2564250" y="336389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2495335" y="403858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895731" y="13351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884538" y="201969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892287" y="269974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903188" y="334184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813538" y="4025243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5279570" y="13485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5256323" y="19957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5271809" y="266972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5289720" y="3340863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5220154" y="39915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6597773" y="135065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6612610" y="202250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6606270" y="267595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6612610" y="335773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6537509" y="401955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QUAND TU PARLES AU </a:t>
            </a:r>
            <a:r>
              <a:rPr lang="en-US" sz="3200" dirty="0"/>
              <a:t>NOM D'AUTRES </a:t>
            </a:r>
            <a:r>
              <a:rPr lang="en-US" sz="3200"/>
              <a:t>PERSONNES AVEC UNE ALLERGIE ALIMENTAIRE </a:t>
            </a:r>
            <a:r>
              <a:rPr lang="en-US" sz="3200" dirty="0"/>
              <a:t>ET QUI SONT VICTIMES D'INTIMIDATION.</a:t>
            </a:r>
            <a:endParaRPr lang="en-CA" sz="3200"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-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744070" y="966325"/>
            <a:ext cx="766482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CA" sz="3200"/>
              <a:t>PERSONNE OU GROUPE QUI APPORTE SON AIDE ET SON SOUTIEN À D’AUTRES PERSONNES DE MANIÈRE CONTINUE</a:t>
            </a:r>
            <a:r>
              <a:rPr lang="en-US" sz="3200"/>
              <a:t>.</a:t>
            </a:r>
            <a:endParaRPr lang="en-CA" sz="3200"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-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LES CINQ FAÇONS D'ÊTRE UN </a:t>
            </a:r>
            <a:br>
              <a:rPr lang="en-US" sz="3200" dirty="0"/>
            </a:br>
            <a:r>
              <a:rPr lang="en-US" sz="3200"/>
              <a:t>ALLIÉ FACE À L’ALLERGIE ALIMENTAIRE.</a:t>
            </a:r>
            <a:endParaRPr lang="en-CA" sz="3200"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–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8650" y="966325"/>
            <a:ext cx="6966832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LE MEILLEUR MÉDICAMENT POUR TRAITER L'ANAPHYLAXIE.</a:t>
            </a:r>
            <a:endParaRPr lang="en-CA" sz="3200"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QUAND ADMINISTRER UNE SECONDE DOSE D’ÉPINÉPHRINE SI </a:t>
            </a:r>
            <a:r>
              <a:rPr lang="en-US" sz="3200" dirty="0"/>
              <a:t>LES SYMPTÔMES </a:t>
            </a:r>
            <a:r>
              <a:rPr lang="en-US" sz="3200"/>
              <a:t>NE S’ATTÉNUENT </a:t>
            </a:r>
            <a:r>
              <a:rPr lang="en-US" sz="3200" dirty="0"/>
              <a:t>PAS APRÈS LA PREMIÈRE DOSE. </a:t>
            </a:r>
            <a:endParaRPr lang="en-CA" sz="3200"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latin typeface="Della Respira" panose="020B0604020202020204" charset="0"/>
              </a:rPr>
              <a:t>PARTIE </a:t>
            </a:r>
            <a:r>
              <a:rPr lang="en-US" sz="3200" dirty="0">
                <a:latin typeface="Della Respira" panose="020B0604020202020204" charset="0"/>
              </a:rPr>
              <a:t>DU CORPS </a:t>
            </a:r>
            <a:r>
              <a:rPr lang="en-US" sz="3200">
                <a:latin typeface="Della Respira" panose="020B0604020202020204" charset="0"/>
              </a:rPr>
              <a:t>OÙ IL FAUT ADMINISTRER L’ÉPINÉPHRINE AVEC L’</a:t>
            </a:r>
            <a:r>
              <a:rPr lang="en-US" sz="3200" b="0">
                <a:latin typeface="Della Respira" panose="020B0604020202020204" charset="0"/>
                <a:ea typeface="Verdana" panose="020B0604030504040204" pitchFamily="34" charset="0"/>
              </a:rPr>
              <a:t>AUTO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b="0">
                <a:latin typeface="Della Respira" panose="020B0604020202020204" charset="0"/>
                <a:ea typeface="Verdana" panose="020B0604030504040204" pitchFamily="34" charset="0"/>
              </a:rPr>
              <a:t>INJECTEUR</a:t>
            </a:r>
            <a:r>
              <a:rPr lang="en-US" sz="3200">
                <a:latin typeface="Della Respira" panose="020B0604020202020204" charset="0"/>
              </a:rPr>
              <a:t>.</a:t>
            </a:r>
            <a:endParaRPr lang="en-CA" sz="3200" dirty="0">
              <a:latin typeface="Della Respira" panose="020B0604020202020204" charset="0"/>
            </a:endParaRPr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CETTE </a:t>
            </a:r>
            <a:r>
              <a:rPr lang="en-US" sz="3200" dirty="0"/>
              <a:t>ÉTAPE </a:t>
            </a:r>
            <a:r>
              <a:rPr lang="en-US" sz="3200"/>
              <a:t>PEUT ÊTRE </a:t>
            </a:r>
            <a:r>
              <a:rPr lang="en-US" sz="3200" dirty="0"/>
              <a:t>RÉALISÉE EN </a:t>
            </a:r>
            <a:r>
              <a:rPr lang="en-US" sz="3200"/>
              <a:t>MÊME TEMPS QU’ON UTILISE L’AUTO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/>
              <a:t>INJECTEUR D’ÉPINÉPHRINE</a:t>
            </a:r>
            <a:r>
              <a:rPr lang="en-CA" sz="3200"/>
              <a:t>. </a:t>
            </a:r>
            <a:endParaRPr lang="en-CA" sz="3200" dirty="0"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latin typeface="Della Respira" panose="020B0604020202020204" charset="0"/>
              </a:rPr>
              <a:t>ÉTAPES DE L’UTILISATION D'UN </a:t>
            </a:r>
            <a:r>
              <a:rPr lang="en-US" sz="3200">
                <a:latin typeface="Della Respira" panose="020B0604020202020204" charset="0"/>
                <a:ea typeface="Verdana" panose="020B0604030504040204" pitchFamily="34" charset="0"/>
              </a:rPr>
              <a:t>AUTO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>
                <a:latin typeface="Della Respira" panose="020B0604020202020204" charset="0"/>
                <a:ea typeface="Verdana" panose="020B0604030504040204" pitchFamily="34" charset="0"/>
              </a:rPr>
              <a:t>INJECTEUR </a:t>
            </a:r>
            <a:r>
              <a:rPr lang="en-US" sz="3200" dirty="0">
                <a:latin typeface="Della Respira" panose="020B0604020202020204" charset="0"/>
                <a:ea typeface="Verdana" panose="020B0604030504040204" pitchFamily="34" charset="0"/>
              </a:rPr>
              <a:t>D'</a:t>
            </a:r>
            <a:r>
              <a:rPr lang="en-US" sz="3200" dirty="0">
                <a:latin typeface="Della Respira" panose="020B0604020202020204" charset="0"/>
              </a:rPr>
              <a:t>ÉPINÉPHRINE.</a:t>
            </a:r>
            <a:endParaRPr lang="en-CA" sz="3200" dirty="0">
              <a:latin typeface="Della Respira" panose="020B0604020202020204" charset="0"/>
            </a:endParaRPr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Gagnant!</a:t>
            </a:r>
            <a:endParaRPr b="1" i="0" dirty="0">
              <a:ln>
                <a:noFill/>
              </a:ln>
              <a:gradFill>
                <a:gsLst>
                  <a:gs pos="0">
                    <a:schemeClr val="lt1"/>
                  </a:gs>
                  <a:gs pos="3000">
                    <a:schemeClr val="dk2"/>
                  </a:gs>
                  <a:gs pos="6800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atin typeface="Bebas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A4A8B-9D62-4649-9CD5-7F906FF6383B}"/>
              </a:ext>
            </a:extLst>
          </p:cNvPr>
          <p:cNvSpPr txBox="1"/>
          <p:nvPr/>
        </p:nvSpPr>
        <p:spPr>
          <a:xfrm>
            <a:off x="304801" y="4755923"/>
            <a:ext cx="850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©2022 Jeopardy Productions, Inc</a:t>
            </a:r>
            <a:r>
              <a:rPr lang="en-US" sz="8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en-US" sz="8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JEOPARDY!» et «America's </a:t>
            </a:r>
            <a:r>
              <a:rPr lang="en-US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Favorite </a:t>
            </a:r>
            <a:r>
              <a:rPr lang="en-US" sz="8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Quiz Show» </a:t>
            </a:r>
            <a:r>
              <a:rPr lang="en-US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sont des marques déposées de Jeopardy Productions, Inc. Tous droits réservés.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826362" y="977700"/>
            <a:ext cx="750427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ON PEUT UTILISER BENADRYL</a:t>
            </a:r>
            <a:r>
              <a:rPr lang="en-US" sz="3200" baseline="30000"/>
              <a:t>®</a:t>
            </a:r>
            <a:r>
              <a:rPr lang="en-US" sz="3200"/>
              <a:t> POUR TRAITER </a:t>
            </a:r>
            <a:r>
              <a:rPr lang="en-US" sz="3200" dirty="0"/>
              <a:t>L'ANAPHYLAXIE. </a:t>
            </a:r>
            <a:endParaRPr lang="en-CA" sz="3200"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Mythes </a:t>
            </a:r>
            <a:r>
              <a:rPr lang="en"/>
              <a:t>et RÉALITÉS – </a:t>
            </a:r>
            <a:r>
              <a:rPr lang="en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SEULS CERTAINS ALIMENTS PROVOQUENT UNE RÉACTION ALLERGIQUE. </a:t>
            </a:r>
            <a:endParaRPr lang="en-CA" sz="3200"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Mythes ET RÉALITÉS – </a:t>
            </a:r>
            <a:r>
              <a:rPr lang="en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ON PEUT ÊTRE ALLERGIQUE À PLUS D'UN ALIMENT.</a:t>
            </a:r>
            <a:endParaRPr lang="en-CA" sz="3200"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Mythes </a:t>
            </a:r>
            <a:r>
              <a:rPr lang="en"/>
              <a:t>et RÉALITÉS –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L’ANAPHYLAXIE S’ACCOMPAGNE TOUJOURS D’URTICAIRE.</a:t>
            </a:r>
            <a:endParaRPr lang="en-CA" sz="3200"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Mythes </a:t>
            </a:r>
            <a:r>
              <a:rPr lang="en"/>
              <a:t>et RÉALITÉS –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L'ODEUR D'UN ALIMENT NE PROVOQUE PAS À ELLE SEULE UNE RÉACTION ALLERGIQUE.</a:t>
            </a:r>
            <a:endParaRPr lang="en-CA" sz="3200"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Mythes </a:t>
            </a:r>
            <a:r>
              <a:rPr lang="en"/>
              <a:t>et RÉALITÉS –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LE TYPE LE </a:t>
            </a:r>
            <a:r>
              <a:rPr lang="en-US" sz="3200"/>
              <a:t>PLUS GRAVE </a:t>
            </a:r>
            <a:r>
              <a:rPr lang="en-US" sz="3200" dirty="0"/>
              <a:t>DE </a:t>
            </a:r>
            <a:br>
              <a:rPr lang="en-US" sz="3200" dirty="0"/>
            </a:br>
            <a:r>
              <a:rPr lang="en-US" sz="3200" dirty="0"/>
              <a:t>RÉACTION ALLERGIQUE.</a:t>
            </a:r>
            <a:endParaRPr lang="en-CA" sz="3200"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SCIENCE ET CONNAISSANCES - </a:t>
            </a:r>
            <a:r>
              <a:rPr lang="en" dirty="0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LA </a:t>
            </a:r>
            <a:r>
              <a:rPr lang="en-US" sz="3200" dirty="0"/>
              <a:t>TOUX ET LA </a:t>
            </a:r>
            <a:r>
              <a:rPr lang="en-US" sz="3200"/>
              <a:t>RESPIRATION SIFFLANTE SONT DES SYMPTÔMES QUI FONT INTERVENIR CE SYSTÈME CORPOREL.</a:t>
            </a:r>
            <a:endParaRPr lang="en-CA" sz="3200"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SCIENCE ET CONNAISSANCES  - </a:t>
            </a:r>
            <a:r>
              <a:rPr lang="en" dirty="0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3EE431641994BA2C0A8B9842C291B" ma:contentTypeVersion="16" ma:contentTypeDescription="Create a new document." ma:contentTypeScope="" ma:versionID="5a8b1d9dca9c422cd5507b5a0979d8ae">
  <xsd:schema xmlns:xsd="http://www.w3.org/2001/XMLSchema" xmlns:xs="http://www.w3.org/2001/XMLSchema" xmlns:p="http://schemas.microsoft.com/office/2006/metadata/properties" xmlns:ns2="07972d1b-4be8-4452-b44c-1d35dc39551a" xmlns:ns3="2ca8e5b0-6912-44d0-8cc2-57bc5934cb77" targetNamespace="http://schemas.microsoft.com/office/2006/metadata/properties" ma:root="true" ma:fieldsID="4c66fe2f1cbf8760aab275820fa67a8b" ns2:_="" ns3:_="">
    <xsd:import namespace="07972d1b-4be8-4452-b44c-1d35dc39551a"/>
    <xsd:import namespace="2ca8e5b0-6912-44d0-8cc2-57bc5934c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Conte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72d1b-4be8-4452-b44c-1d35dc395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eb97193-e0ce-4367-ad6b-4469286884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Contents" ma:index="22" nillable="true" ma:displayName="Contents" ma:internalName="Contents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8e5b0-6912-44d0-8cc2-57bc5934c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0a98637-2a10-48f5-a2de-f4904180af36}" ma:internalName="TaxCatchAll" ma:showField="CatchAllData" ma:web="2ca8e5b0-6912-44d0-8cc2-57bc5934c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972d1b-4be8-4452-b44c-1d35dc39551a">
      <Terms xmlns="http://schemas.microsoft.com/office/infopath/2007/PartnerControls"/>
    </lcf76f155ced4ddcb4097134ff3c332f>
    <TaxCatchAll xmlns="2ca8e5b0-6912-44d0-8cc2-57bc5934cb77" xsi:nil="true"/>
    <Contents xmlns="07972d1b-4be8-4452-b44c-1d35dc39551a" xsi:nil="true"/>
  </documentManagement>
</p:properties>
</file>

<file path=customXml/itemProps1.xml><?xml version="1.0" encoding="utf-8"?>
<ds:datastoreItem xmlns:ds="http://schemas.openxmlformats.org/officeDocument/2006/customXml" ds:itemID="{03A53778-4B88-4702-B16B-A78104EDC6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8085A1-8C1F-4C40-93B2-605CFCDDD47E}"/>
</file>

<file path=customXml/itemProps3.xml><?xml version="1.0" encoding="utf-8"?>
<ds:datastoreItem xmlns:ds="http://schemas.openxmlformats.org/officeDocument/2006/customXml" ds:itemID="{C77233AD-CC52-4DE8-B9E1-5FD5B276AC24}">
  <ds:schemaRefs>
    <ds:schemaRef ds:uri="cb89d1c3-f7fa-48b1-9717-c4932f5a5f13"/>
    <ds:schemaRef ds:uri="http://schemas.microsoft.com/office/2006/documentManagement/types"/>
    <ds:schemaRef ds:uri="http://purl.org/dc/elements/1.1/"/>
    <ds:schemaRef ds:uri="53ff011f-ede2-4bb1-bc88-48631ce8b01d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564</Words>
  <Application>Microsoft Office PowerPoint</Application>
  <PresentationFormat>Affichage à l'écran (16:9)</PresentationFormat>
  <Paragraphs>85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Bebas Neue</vt:lpstr>
      <vt:lpstr>Verdana</vt:lpstr>
      <vt:lpstr>Della Respira</vt:lpstr>
      <vt:lpstr>Arial</vt:lpstr>
      <vt:lpstr>Calibri</vt:lpstr>
      <vt:lpstr>Jeoparty template</vt:lpstr>
      <vt:lpstr>Tout sur l'allergie alimentaire</vt:lpstr>
      <vt:lpstr>TABLEAU</vt:lpstr>
      <vt:lpstr>ON PEUT UTILISER BENADRYL® POUR TRAITER L'ANAPHYLAXIE. </vt:lpstr>
      <vt:lpstr>SEULS CERTAINS ALIMENTS PROVOQUENT UNE RÉACTION ALLERGIQUE. </vt:lpstr>
      <vt:lpstr>ON PEUT ÊTRE ALLERGIQUE À PLUS D'UN ALIMENT.</vt:lpstr>
      <vt:lpstr>L’ANAPHYLAXIE S’ACCOMPAGNE TOUJOURS D’URTICAIRE.</vt:lpstr>
      <vt:lpstr>L'ODEUR D'UN ALIMENT NE PROVOQUE PAS À ELLE SEULE UNE RÉACTION ALLERGIQUE.</vt:lpstr>
      <vt:lpstr>LE TYPE LE PLUS GRAVE DE  RÉACTION ALLERGIQUE.</vt:lpstr>
      <vt:lpstr>LA TOUX ET LA RESPIRATION SIFFLANTE SONT DES SYMPTÔMES QUI FONT INTERVENIR CE SYSTÈME CORPOREL.</vt:lpstr>
      <vt:lpstr>LES ÉTOURDISSEMENTS OU LES VERTIGES SONT DES SYMPTÔMES QUI FONT INTERVENIR CE SYSTÈME CORPOREL.</vt:lpstr>
      <vt:lpstr>GLOBULE BLANC SPÉCIAL QUI FAIT PARTIE DU SYSTÈME IMMUNITAIRE ET QUI EXPLOSE QUAND IL DÉTECTE UN CORPS ÉTRANGER.</vt:lpstr>
      <vt:lpstr>ANTICORPS PRODUIT QUAND LE CORPS ESSAIE DE SE PROTÉGER CONTRE UN ALIMENT QU'IL JUGE DANGEREUX.</vt:lpstr>
      <vt:lpstr>PARTIE D'UN ALIMENT PRÉEMBALLÉ OÙ ON PEUT VÉRIFIER LA PRÉSENCE D'ALLERGÈNES ALIMENTAIRES.</vt:lpstr>
      <vt:lpstr>UNE BONNE PRATIQUE D'HYGIÈNE QUI PEUT AIDER À RÉDUIRE LE RISQUE DE RÉACTION ALLERGIQUE.</vt:lpstr>
      <vt:lpstr>IL EST PRÉFÉRABLE DE NE PAS PARTAGER CETTE CHOSE AVEC UNE PERSONNE QUI A UNE ALLERGIE ALIMENTAIRE.</vt:lpstr>
      <vt:lpstr>UNE PERSONNE AVEC UNE ALLERGIE ALIMENTAIRE DOIT ÉVITER LES PRODUITS CONTENANT CE TYPE DE MENTION ET LEUR ALLERGÈNE.</vt:lpstr>
      <vt:lpstr>PEUT SURVENIR QUAND UN ALLERGÈNE ALIMENTAIRE PASSE PAR MÉGARDE DANS UN AUTRE ALIMENT, SUR UNE SURFACE OU DANS LA SALIVE.</vt:lpstr>
      <vt:lpstr>PILOTE DE NASCAR QUI A UNE ALLERGIE ALIMENTAIRE. </vt:lpstr>
      <vt:lpstr>JOUEUSE DE TENNIS QUI A UNE  ALLERGIE ALIMENTAIRE.</vt:lpstr>
      <vt:lpstr>QUAND TU PARLES AU NOM D'AUTRES PERSONNES AVEC UNE ALLERGIE ALIMENTAIRE ET QUI SONT VICTIMES D'INTIMIDATION.</vt:lpstr>
      <vt:lpstr>PERSONNE OU GROUPE QUI APPORTE SON AIDE ET SON SOUTIEN À D’AUTRES PERSONNES DE MANIÈRE CONTINUE.</vt:lpstr>
      <vt:lpstr>LES CINQ FAÇONS D'ÊTRE UN  ALLIÉ FACE À L’ALLERGIE ALIMENTAIRE.</vt:lpstr>
      <vt:lpstr>LE MEILLEUR MÉDICAMENT POUR TRAITER L'ANAPHYLAXIE.</vt:lpstr>
      <vt:lpstr>QUAND ADMINISTRER UNE SECONDE DOSE D’ÉPINÉPHRINE SI LES SYMPTÔMES NE S’ATTÉNUENT PAS APRÈS LA PREMIÈRE DOSE. </vt:lpstr>
      <vt:lpstr>PARTIE DU CORPS OÙ IL FAUT ADMINISTRER L’ÉPINÉPHRINE AVEC L’AUTO-INJECTEUR.</vt:lpstr>
      <vt:lpstr>CETTE ÉTAPE PEUT ÊTRE RÉALISÉE EN MÊME TEMPS QU’ON UTILISE L’AUTO-INJECTEUR D’ÉPINÉPHRINE. </vt:lpstr>
      <vt:lpstr>ÉTAPES DE L’UTILISATION D'UN AUTO-INJECTEUR D'ÉPINÉPHRINE.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Denise</dc:creator>
  <cp:keywords>, docId:111C162319649D599AF947E15BBC2C78</cp:keywords>
  <cp:lastModifiedBy>Denise Bérubé</cp:lastModifiedBy>
  <cp:revision>18</cp:revision>
  <dcterms:modified xsi:type="dcterms:W3CDTF">2023-03-13T19:50:45Z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0x0101009581C082B658B44C8C748199272C7243</vt:lpwstr>
  </property>
  <property fmtid="{D5CDD505-2E9C-101B-9397-08002B2CF9AE}" pid="3" name="MediaServiceImageTags">
    <vt:lpwstr/>
  </property>
</Properties>
</file>